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301" r:id="rId3"/>
    <p:sldId id="284" r:id="rId4"/>
    <p:sldId id="292" r:id="rId5"/>
    <p:sldId id="291" r:id="rId6"/>
    <p:sldId id="290" r:id="rId7"/>
    <p:sldId id="289" r:id="rId8"/>
    <p:sldId id="287" r:id="rId9"/>
    <p:sldId id="286" r:id="rId10"/>
    <p:sldId id="285" r:id="rId11"/>
    <p:sldId id="294"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96" r:id="rId34"/>
    <p:sldId id="278" r:id="rId35"/>
    <p:sldId id="279" r:id="rId36"/>
    <p:sldId id="280" r:id="rId37"/>
    <p:sldId id="281" r:id="rId38"/>
    <p:sldId id="282" r:id="rId39"/>
    <p:sldId id="283" r:id="rId40"/>
    <p:sldId id="298" r:id="rId41"/>
    <p:sldId id="293" r:id="rId42"/>
    <p:sldId id="300" r:id="rId43"/>
    <p:sldId id="303" r:id="rId44"/>
    <p:sldId id="308" r:id="rId45"/>
    <p:sldId id="307" r:id="rId46"/>
    <p:sldId id="306" r:id="rId47"/>
    <p:sldId id="304" r:id="rId48"/>
    <p:sldId id="310" r:id="rId49"/>
    <p:sldId id="305" r:id="rId50"/>
    <p:sldId id="313" r:id="rId51"/>
    <p:sldId id="314" r:id="rId52"/>
    <p:sldId id="311" r:id="rId53"/>
    <p:sldId id="315" r:id="rId54"/>
    <p:sldId id="316" r:id="rId55"/>
    <p:sldId id="302"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43" autoAdjust="0"/>
  </p:normalViewPr>
  <p:slideViewPr>
    <p:cSldViewPr>
      <p:cViewPr varScale="1">
        <p:scale>
          <a:sx n="93" d="100"/>
          <a:sy n="93" d="100"/>
        </p:scale>
        <p:origin x="-40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18E03C-9324-438E-A996-7CB6441F1F11}" type="datetimeFigureOut">
              <a:rPr lang="ru-RU" smtClean="0"/>
              <a:t>01.10.2014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4A2A09-D295-4542-9935-3C9D5410DDDE}" type="slidenum">
              <a:rPr lang="ru-RU" smtClean="0"/>
              <a:t>‹#›</a:t>
            </a:fld>
            <a:endParaRPr lang="ru-RU"/>
          </a:p>
        </p:txBody>
      </p:sp>
    </p:spTree>
    <p:extLst>
      <p:ext uri="{BB962C8B-B14F-4D97-AF65-F5344CB8AC3E}">
        <p14:creationId xmlns:p14="http://schemas.microsoft.com/office/powerpoint/2010/main" val="575167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4A2A09-D295-4542-9935-3C9D5410DDDE}" type="slidenum">
              <a:rPr lang="ru-RU" smtClean="0"/>
              <a:t>8</a:t>
            </a:fld>
            <a:endParaRPr lang="ru-RU"/>
          </a:p>
        </p:txBody>
      </p:sp>
    </p:spTree>
    <p:extLst>
      <p:ext uri="{BB962C8B-B14F-4D97-AF65-F5344CB8AC3E}">
        <p14:creationId xmlns:p14="http://schemas.microsoft.com/office/powerpoint/2010/main" val="1518483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FF1DB03A-FBDF-4F13-B07A-3A3278D3961E}" type="datetimeFigureOut">
              <a:rPr lang="ru-RU" smtClean="0"/>
              <a:pPr/>
              <a:t>01.10.2014</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F4E21267-4D56-4F99-A860-59BCD88181B2}"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FF1DB03A-FBDF-4F13-B07A-3A3278D3961E}" type="datetimeFigureOut">
              <a:rPr lang="ru-RU" smtClean="0"/>
              <a:pPr/>
              <a:t>01.10.2014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F4E21267-4D56-4F99-A860-59BCD88181B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FF1DB03A-FBDF-4F13-B07A-3A3278D3961E}" type="datetimeFigureOut">
              <a:rPr lang="ru-RU" smtClean="0"/>
              <a:pPr/>
              <a:t>01.10.2014</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F4E21267-4D56-4F99-A860-59BCD88181B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FF1DB03A-FBDF-4F13-B07A-3A3278D3961E}" type="datetimeFigureOut">
              <a:rPr lang="ru-RU" smtClean="0"/>
              <a:pPr/>
              <a:t>01.10.2014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F4E21267-4D56-4F99-A860-59BCD88181B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FF1DB03A-FBDF-4F13-B07A-3A3278D3961E}" type="datetimeFigureOut">
              <a:rPr lang="ru-RU" smtClean="0"/>
              <a:pPr/>
              <a:t>01.10.2014</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F4E21267-4D56-4F99-A860-59BCD88181B2}"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FF1DB03A-FBDF-4F13-B07A-3A3278D3961E}" type="datetimeFigureOut">
              <a:rPr lang="ru-RU" smtClean="0"/>
              <a:pPr/>
              <a:t>01.10.2014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F4E21267-4D56-4F99-A860-59BCD88181B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FF1DB03A-FBDF-4F13-B07A-3A3278D3961E}" type="datetimeFigureOut">
              <a:rPr lang="ru-RU" smtClean="0"/>
              <a:pPr/>
              <a:t>01.10.2014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F4E21267-4D56-4F99-A860-59BCD88181B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FF1DB03A-FBDF-4F13-B07A-3A3278D3961E}" type="datetimeFigureOut">
              <a:rPr lang="ru-RU" smtClean="0"/>
              <a:pPr/>
              <a:t>01.10.2014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F4E21267-4D56-4F99-A860-59BCD88181B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FF1DB03A-FBDF-4F13-B07A-3A3278D3961E}" type="datetimeFigureOut">
              <a:rPr lang="ru-RU" smtClean="0"/>
              <a:pPr/>
              <a:t>01.10.2014</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F4E21267-4D56-4F99-A860-59BCD88181B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FF1DB03A-FBDF-4F13-B07A-3A3278D3961E}" type="datetimeFigureOut">
              <a:rPr lang="ru-RU" smtClean="0"/>
              <a:pPr/>
              <a:t>01.10.2014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F4E21267-4D56-4F99-A860-59BCD88181B2}"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FF1DB03A-FBDF-4F13-B07A-3A3278D3961E}" type="datetimeFigureOut">
              <a:rPr lang="ru-RU" smtClean="0"/>
              <a:pPr/>
              <a:t>01.10.2014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F4E21267-4D56-4F99-A860-59BCD88181B2}"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FF1DB03A-FBDF-4F13-B07A-3A3278D3961E}" type="datetimeFigureOut">
              <a:rPr lang="ru-RU" smtClean="0"/>
              <a:pPr/>
              <a:t>01.10.2014</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F4E21267-4D56-4F99-A860-59BCD88181B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2"/>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188640"/>
            <a:ext cx="8496944" cy="2088232"/>
          </a:xfrm>
        </p:spPr>
        <p:txBody>
          <a:bodyPr/>
          <a:lstStyle/>
          <a:p>
            <a:pPr algn="ctr"/>
            <a:r>
              <a:rPr lang="ru-RU" sz="2400" i="1" dirty="0" smtClean="0">
                <a:solidFill>
                  <a:schemeClr val="accent6">
                    <a:lumMod val="75000"/>
                  </a:schemeClr>
                </a:solidFill>
              </a:rPr>
              <a:t> Общее родительское собрание</a:t>
            </a:r>
            <a:r>
              <a:rPr lang="ru-RU" sz="2400" dirty="0" smtClean="0">
                <a:solidFill>
                  <a:schemeClr val="accent6">
                    <a:lumMod val="75000"/>
                  </a:schemeClr>
                </a:solidFill>
              </a:rPr>
              <a:t/>
            </a:r>
            <a:br>
              <a:rPr lang="ru-RU" sz="2400" dirty="0" smtClean="0">
                <a:solidFill>
                  <a:schemeClr val="accent6">
                    <a:lumMod val="75000"/>
                  </a:schemeClr>
                </a:solidFill>
              </a:rPr>
            </a:br>
            <a:r>
              <a:rPr lang="ru-RU" sz="2400" dirty="0" smtClean="0">
                <a:solidFill>
                  <a:srgbClr val="FFC000"/>
                </a:solidFill>
              </a:rPr>
              <a:t> «Взаимная </a:t>
            </a:r>
            <a:r>
              <a:rPr lang="ru-RU" sz="2400" dirty="0">
                <a:solidFill>
                  <a:srgbClr val="FFC000"/>
                </a:solidFill>
              </a:rPr>
              <a:t>ответственность  детского сада  и родителей за сохранность жизни и здоровья детей. Обучение детей правилам личной безопасности</a:t>
            </a:r>
            <a:r>
              <a:rPr lang="ru-RU" sz="1800" dirty="0" smtClean="0">
                <a:solidFill>
                  <a:srgbClr val="FFC000"/>
                </a:solidFill>
              </a:rPr>
              <a:t>». </a:t>
            </a:r>
            <a:br>
              <a:rPr lang="ru-RU" sz="1800" dirty="0" smtClean="0">
                <a:solidFill>
                  <a:srgbClr val="FFC000"/>
                </a:solidFill>
              </a:rPr>
            </a:br>
            <a:r>
              <a:rPr lang="ru-RU" sz="1800" dirty="0" smtClean="0">
                <a:solidFill>
                  <a:srgbClr val="FFC000"/>
                </a:solidFill>
              </a:rPr>
              <a:t> </a:t>
            </a:r>
            <a:r>
              <a:rPr lang="ru-RU" sz="1800" dirty="0" smtClean="0">
                <a:solidFill>
                  <a:schemeClr val="accent6">
                    <a:lumMod val="75000"/>
                  </a:schemeClr>
                </a:solidFill>
              </a:rPr>
              <a:t>30.09.2014.  МАДОУ №59</a:t>
            </a:r>
            <a:endParaRPr lang="ru-RU" sz="1800" dirty="0">
              <a:solidFill>
                <a:schemeClr val="accent6">
                  <a:lumMod val="75000"/>
                </a:schemeClr>
              </a:solidFill>
            </a:endParaRPr>
          </a:p>
        </p:txBody>
      </p:sp>
      <p:pic>
        <p:nvPicPr>
          <p:cNvPr id="4" name="Рисунок 3" descr="http://schsi25.mskobr.ru/files/images/82352891_4565946_33parta(1).jpg"/>
          <p:cNvPicPr/>
          <p:nvPr/>
        </p:nvPicPr>
        <p:blipFill>
          <a:blip r:embed="rId2" cstate="print">
            <a:clrChange>
              <a:clrFrom>
                <a:srgbClr val="FFFFFF"/>
              </a:clrFrom>
              <a:clrTo>
                <a:srgbClr val="FFFFFF">
                  <a:alpha val="0"/>
                </a:srgbClr>
              </a:clrTo>
            </a:clrChange>
          </a:blip>
          <a:srcRect/>
          <a:stretch>
            <a:fillRect/>
          </a:stretch>
        </p:blipFill>
        <p:spPr bwMode="auto">
          <a:xfrm>
            <a:off x="4644008" y="2852936"/>
            <a:ext cx="3240360"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3637" y="1124744"/>
            <a:ext cx="609600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43608" y="692696"/>
            <a:ext cx="7353069" cy="369332"/>
          </a:xfrm>
          <a:prstGeom prst="rect">
            <a:avLst/>
          </a:prstGeom>
          <a:noFill/>
        </p:spPr>
        <p:txBody>
          <a:bodyPr wrap="square" rtlCol="0">
            <a:spAutoFit/>
          </a:bodyPr>
          <a:lstStyle/>
          <a:p>
            <a:pPr algn="ctr"/>
            <a:r>
              <a:rPr lang="ru-RU" dirty="0" smtClean="0"/>
              <a:t>Обучайте детей правилам поведения на дорогах</a:t>
            </a:r>
            <a:endParaRPr lang="ru-RU" dirty="0"/>
          </a:p>
        </p:txBody>
      </p:sp>
    </p:spTree>
    <p:extLst>
      <p:ext uri="{BB962C8B-B14F-4D97-AF65-F5344CB8AC3E}">
        <p14:creationId xmlns:p14="http://schemas.microsoft.com/office/powerpoint/2010/main" val="3162551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Обучайте детей правилам поведения при пожаре</a:t>
            </a:r>
            <a:endParaRPr lang="ru-RU"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7325" y="2170906"/>
            <a:ext cx="52387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015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90000"/>
              </a:schemeClr>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60648"/>
            <a:ext cx="6588224" cy="2060848"/>
          </a:xfrm>
        </p:spPr>
        <p:txBody>
          <a:bodyPr>
            <a:noAutofit/>
          </a:bodyPr>
          <a:lstStyle/>
          <a:p>
            <a:pPr algn="ctr"/>
            <a:r>
              <a:rPr lang="ru-RU" sz="4800" dirty="0" smtClean="0">
                <a:solidFill>
                  <a:srgbClr val="FFFF00"/>
                </a:solidFill>
              </a:rPr>
              <a:t>Гулять надо уметь                              </a:t>
            </a:r>
            <a:r>
              <a:rPr lang="ru-RU" sz="6600" cap="none" dirty="0" smtClean="0">
                <a:ln w="19050">
                  <a:solidFill>
                    <a:srgbClr val="FFFF00"/>
                  </a:solidFill>
                  <a:prstDash val="solid"/>
                </a:ln>
                <a:solidFill>
                  <a:srgbClr val="FF0000"/>
                </a:solidFill>
                <a:effectLst>
                  <a:outerShdw blurRad="50000" dist="50800" dir="7500000" algn="tl">
                    <a:srgbClr val="000000">
                      <a:shade val="5000"/>
                      <a:alpha val="35000"/>
                    </a:srgbClr>
                  </a:outerShdw>
                </a:effectLst>
              </a:rPr>
              <a:t>правильно.</a:t>
            </a:r>
            <a:endParaRPr lang="ru-RU" sz="6600" dirty="0">
              <a:ln w="19050">
                <a:solidFill>
                  <a:srgbClr val="FFFF00"/>
                </a:solidFill>
                <a:prstDash val="solid"/>
              </a:ln>
              <a:solidFill>
                <a:srgbClr val="FF0000"/>
              </a:solidFill>
            </a:endParaRPr>
          </a:p>
        </p:txBody>
      </p:sp>
      <p:pic>
        <p:nvPicPr>
          <p:cNvPr id="3" name="Рисунок 2" descr="http://do.znate.ru/pars_docs/refs/26/25784/25784_html_m5b74355e.png"/>
          <p:cNvPicPr/>
          <p:nvPr/>
        </p:nvPicPr>
        <p:blipFill>
          <a:blip r:embed="rId2" cstate="print"/>
          <a:srcRect/>
          <a:stretch>
            <a:fillRect/>
          </a:stretch>
        </p:blipFill>
        <p:spPr bwMode="auto">
          <a:xfrm>
            <a:off x="2195736" y="2708920"/>
            <a:ext cx="3960440" cy="43957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90000"/>
              </a:schemeClr>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374468"/>
            <a:ext cx="7920880" cy="5509200"/>
          </a:xfrm>
          <a:prstGeom prst="rect">
            <a:avLst/>
          </a:prstGeom>
          <a:noFill/>
          <a:ln w="9525">
            <a:solidFill>
              <a:srgbClr val="00B05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normalizeH="0" baseline="0" dirty="0" smtClean="0">
                <a:ln w="31550" cmpd="sng">
                  <a:solidFill>
                    <a:schemeClr val="accent6">
                      <a:lumMod val="60000"/>
                      <a:lumOff val="40000"/>
                    </a:schemeClr>
                  </a:solidFill>
                  <a:prstDash val="solid"/>
                </a:ln>
                <a:solidFill>
                  <a:srgbClr val="FFFF00"/>
                </a:solidFill>
                <a:effectLst>
                  <a:outerShdw blurRad="41275" dist="12700" dir="12000000" algn="tl" rotWithShape="0">
                    <a:srgbClr val="000000">
                      <a:alpha val="40000"/>
                    </a:srgbClr>
                  </a:outerShdw>
                </a:effectLst>
                <a:latin typeface="Calibri" pitchFamily="34" charset="0"/>
                <a:ea typeface="Calibri" pitchFamily="34" charset="0"/>
                <a:cs typeface="Times New Roman" pitchFamily="18" charset="0"/>
              </a:rPr>
              <a:t> Всем известно, что машина, которая движется, опасна для жизни.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normalizeH="0" baseline="0" dirty="0" smtClean="0">
                <a:ln w="31550" cmpd="sng">
                  <a:solidFill>
                    <a:schemeClr val="accent6">
                      <a:lumMod val="60000"/>
                      <a:lumOff val="40000"/>
                    </a:schemeClr>
                  </a:solidFill>
                  <a:prstDash val="solid"/>
                </a:ln>
                <a:solidFill>
                  <a:srgbClr val="FFFF00"/>
                </a:solidFill>
                <a:effectLst>
                  <a:outerShdw blurRad="41275" dist="12700" dir="12000000" algn="tl" rotWithShape="0">
                    <a:srgbClr val="000000">
                      <a:alpha val="40000"/>
                    </a:srgbClr>
                  </a:outerShdw>
                </a:effectLst>
                <a:latin typeface="Calibri" pitchFamily="34" charset="0"/>
                <a:ea typeface="Calibri" pitchFamily="34" charset="0"/>
                <a:cs typeface="Times New Roman" pitchFamily="18" charset="0"/>
              </a:rPr>
              <a:t>Но не только мчащаяся машина представляет угрозу. Она может аккуратно притормозить рядом, сидящий в ней человек попытается заманить в автомобиль и увезти с собой.</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normalizeH="0" baseline="0" dirty="0" smtClean="0">
                <a:ln w="31550" cmpd="sng">
                  <a:solidFill>
                    <a:schemeClr val="accent6">
                      <a:lumMod val="60000"/>
                      <a:lumOff val="40000"/>
                    </a:schemeClr>
                  </a:solidFill>
                  <a:prstDash val="solid"/>
                </a:ln>
                <a:solidFill>
                  <a:srgbClr val="FFFF00"/>
                </a:solidFill>
                <a:effectLst>
                  <a:outerShdw blurRad="41275" dist="12700" dir="12000000" algn="tl" rotWithShape="0">
                    <a:srgbClr val="000000">
                      <a:alpha val="40000"/>
                    </a:srgbClr>
                  </a:outerShdw>
                </a:effectLst>
                <a:latin typeface="Calibri" pitchFamily="34" charset="0"/>
                <a:ea typeface="Calibri" pitchFamily="34" charset="0"/>
                <a:cs typeface="Times New Roman" pitchFamily="18" charset="0"/>
              </a:rPr>
              <a:t> </a:t>
            </a:r>
            <a:r>
              <a:rPr kumimoji="0" lang="ru-RU" sz="3200" b="1" i="0" u="none" strike="noStrike" normalizeH="0" baseline="0" dirty="0" smtClean="0">
                <a:ln w="31550" cmpd="sng">
                  <a:solidFill>
                    <a:schemeClr val="accent6">
                      <a:lumMod val="60000"/>
                      <a:lumOff val="40000"/>
                    </a:schemeClr>
                  </a:solidFill>
                  <a:prstDash val="solid"/>
                </a:ln>
                <a:solidFill>
                  <a:srgbClr val="FF0000"/>
                </a:solidFill>
                <a:effectLst>
                  <a:outerShdw blurRad="41275" dist="12700" dir="12000000" algn="tl" rotWithShape="0">
                    <a:srgbClr val="000000">
                      <a:alpha val="40000"/>
                    </a:srgbClr>
                  </a:outerShdw>
                </a:effectLst>
                <a:latin typeface="Calibri" pitchFamily="34" charset="0"/>
                <a:ea typeface="Calibri" pitchFamily="34" charset="0"/>
                <a:cs typeface="Times New Roman" pitchFamily="18" charset="0"/>
              </a:rPr>
              <a:t>Нападающие на детей преступники выглядят как обычные люди. Они ничем не отличаются от других. Наоборот, они ведут себя вежливо, даже ласково:</a:t>
            </a:r>
            <a:endParaRPr kumimoji="0" lang="ru-RU" sz="3200" b="1" i="0" u="none" strike="noStrike" normalizeH="0" baseline="0" dirty="0" smtClean="0">
              <a:ln w="31550" cmpd="sng">
                <a:solidFill>
                  <a:schemeClr val="accent6">
                    <a:lumMod val="60000"/>
                    <a:lumOff val="40000"/>
                  </a:schemeClr>
                </a:solidFill>
                <a:prstDash val="solid"/>
              </a:ln>
              <a:solidFill>
                <a:srgbClr val="FF0000"/>
              </a:solidFill>
              <a:effectLst>
                <a:outerShdw blurRad="41275" dist="12700" dir="12000000" algn="tl" rotWithShape="0">
                  <a:srgbClr val="000000">
                    <a:alpha val="4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8064" y="1052736"/>
            <a:ext cx="3995936" cy="1944216"/>
          </a:xfrm>
        </p:spPr>
        <p:txBody>
          <a:bodyPr>
            <a:normAutofit/>
          </a:bodyPr>
          <a:lstStyle/>
          <a:p>
            <a:r>
              <a:rPr lang="ru-RU" sz="2200" dirty="0" smtClean="0"/>
              <a:t>– Мальчик (или девочка), а как мне проехать?</a:t>
            </a:r>
            <a:br>
              <a:rPr lang="ru-RU" sz="2200" dirty="0" smtClean="0"/>
            </a:br>
            <a:r>
              <a:rPr lang="ru-RU" sz="2200" dirty="0" smtClean="0"/>
              <a:t>.. А не хочешь ли ты прокатиться?..</a:t>
            </a:r>
            <a:endParaRPr lang="ru-RU" sz="2200" dirty="0"/>
          </a:p>
        </p:txBody>
      </p:sp>
      <p:sp>
        <p:nvSpPr>
          <p:cNvPr id="3" name="Текст 2"/>
          <p:cNvSpPr>
            <a:spLocks noGrp="1"/>
          </p:cNvSpPr>
          <p:nvPr>
            <p:ph type="body" sz="half" idx="2"/>
          </p:nvPr>
        </p:nvSpPr>
        <p:spPr>
          <a:xfrm>
            <a:off x="5220072" y="3789040"/>
            <a:ext cx="3429000" cy="2352288"/>
          </a:xfrm>
        </p:spPr>
        <p:txBody>
          <a:bodyPr>
            <a:normAutofit fontScale="77500" lnSpcReduction="20000"/>
          </a:bodyPr>
          <a:lstStyle/>
          <a:p>
            <a:r>
              <a:rPr lang="ru-RU" sz="4600" dirty="0" smtClean="0"/>
              <a:t>Варианты заманивания могут быть самыми различными.</a:t>
            </a:r>
          </a:p>
          <a:p>
            <a:endParaRPr lang="ru-RU" dirty="0"/>
          </a:p>
        </p:txBody>
      </p:sp>
      <p:sp>
        <p:nvSpPr>
          <p:cNvPr id="4" name="Рисунок 3"/>
          <p:cNvSpPr>
            <a:spLocks noGrp="1"/>
          </p:cNvSpPr>
          <p:nvPr>
            <p:ph type="pic" idx="1"/>
          </p:nvPr>
        </p:nvSpPr>
        <p:spPr/>
      </p:sp>
      <p:pic>
        <p:nvPicPr>
          <p:cNvPr id="5" name="Рисунок 4" descr="http://www.glaza.info/Ressources/3457.jpg"/>
          <p:cNvPicPr/>
          <p:nvPr/>
        </p:nvPicPr>
        <p:blipFill>
          <a:blip r:embed="rId2" cstate="print"/>
          <a:srcRect r="4389" b="6061"/>
          <a:stretch>
            <a:fillRect/>
          </a:stretch>
        </p:blipFill>
        <p:spPr bwMode="auto">
          <a:xfrm>
            <a:off x="827584" y="1196752"/>
            <a:ext cx="3888432" cy="38164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39999">
              <a:srgbClr val="85C2FF"/>
            </a:gs>
            <a:gs pos="70000">
              <a:srgbClr val="C4D6EB"/>
            </a:gs>
            <a:gs pos="100000">
              <a:srgbClr val="FFEBFA"/>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140968"/>
            <a:ext cx="7704856" cy="2808312"/>
          </a:xfrm>
        </p:spPr>
        <p:txBody>
          <a:bodyPr>
            <a:normAutofit fontScale="90000"/>
          </a:bodyPr>
          <a:lstStyle/>
          <a:p>
            <a:pPr algn="ctr"/>
            <a:r>
              <a:rPr lang="ru-RU" dirty="0" smtClean="0">
                <a:solidFill>
                  <a:srgbClr val="FFFF00"/>
                </a:solidFill>
              </a:rPr>
              <a:t>«Не вступать ни в какие разговоры с незнакомцем, немедленно отойти от него туда, где есть люди!».</a:t>
            </a:r>
            <a:endParaRPr lang="ru-RU" dirty="0">
              <a:solidFill>
                <a:srgbClr val="FFFF00"/>
              </a:solidFill>
            </a:endParaRPr>
          </a:p>
        </p:txBody>
      </p:sp>
      <p:sp>
        <p:nvSpPr>
          <p:cNvPr id="3" name="Текст 2"/>
          <p:cNvSpPr>
            <a:spLocks noGrp="1"/>
          </p:cNvSpPr>
          <p:nvPr>
            <p:ph type="body" idx="1"/>
          </p:nvPr>
        </p:nvSpPr>
        <p:spPr>
          <a:xfrm>
            <a:off x="683568" y="404664"/>
            <a:ext cx="6984776" cy="2232248"/>
          </a:xfrm>
        </p:spPr>
        <p:txBody>
          <a:bodyPr>
            <a:normAutofit/>
          </a:bodyPr>
          <a:lstStyle/>
          <a:p>
            <a:pPr algn="ctr"/>
            <a:r>
              <a:rPr lang="ru-RU" sz="3200" dirty="0" smtClean="0"/>
              <a:t>Обезопасить от «заманивающих» преступников можно, если хорошо усвоить правило, которое не раз доказывало свою эффективность:</a:t>
            </a:r>
            <a:r>
              <a:rPr lang="ru-RU" dirty="0" smtClean="0"/>
              <a:t> </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39999">
              <a:srgbClr val="85C2FF"/>
            </a:gs>
            <a:gs pos="70000">
              <a:srgbClr val="C4D6EB"/>
            </a:gs>
            <a:gs pos="100000">
              <a:srgbClr val="FFEBFA"/>
            </a:gs>
            <a:gs pos="48000">
              <a:srgbClr val="FFEBFA"/>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7242048" cy="2376264"/>
          </a:xfrm>
        </p:spPr>
        <p:txBody>
          <a:bodyPr>
            <a:normAutofit/>
          </a:bodyPr>
          <a:lstStyle/>
          <a:p>
            <a:pPr algn="ctr"/>
            <a:r>
              <a:rPr lang="ru-RU" dirty="0" smtClean="0">
                <a:solidFill>
                  <a:srgbClr val="FFFF00"/>
                </a:solidFill>
              </a:rPr>
              <a:t>Все правила личной безопасности можно свести к одному короткому слову </a:t>
            </a:r>
            <a:r>
              <a:rPr lang="ru-RU" dirty="0" smtClean="0"/>
              <a:t>– </a:t>
            </a:r>
            <a:r>
              <a:rPr lang="ru-RU" cap="none" dirty="0" smtClean="0">
                <a:ln w="10541" cmpd="sng">
                  <a:solidFill>
                    <a:schemeClr val="accent1">
                      <a:shade val="88000"/>
                      <a:satMod val="110000"/>
                    </a:schemeClr>
                  </a:solidFill>
                  <a:prstDash val="solid"/>
                </a:ln>
                <a:solidFill>
                  <a:srgbClr val="FF0000"/>
                </a:solidFill>
              </a:rPr>
              <a:t>«НЕТ».</a:t>
            </a:r>
            <a:endParaRPr lang="ru-RU" cap="none" dirty="0">
              <a:ln w="10541" cmpd="sng">
                <a:solidFill>
                  <a:schemeClr val="accent1">
                    <a:shade val="88000"/>
                    <a:satMod val="110000"/>
                  </a:schemeClr>
                </a:solidFill>
                <a:prstDash val="solid"/>
              </a:ln>
              <a:solidFill>
                <a:srgbClr val="FF0000"/>
              </a:solidFill>
            </a:endParaRPr>
          </a:p>
        </p:txBody>
      </p:sp>
      <p:pic>
        <p:nvPicPr>
          <p:cNvPr id="3" name="Рисунок 2" descr="http://www.edu.cap.ru/home/4569/1%20deti.jpg"/>
          <p:cNvPicPr/>
          <p:nvPr/>
        </p:nvPicPr>
        <p:blipFill>
          <a:blip r:embed="rId2" cstate="print">
            <a:clrChange>
              <a:clrFrom>
                <a:srgbClr val="FFFFFF"/>
              </a:clrFrom>
              <a:clrTo>
                <a:srgbClr val="FFFFFF">
                  <a:alpha val="0"/>
                </a:srgbClr>
              </a:clrTo>
            </a:clrChange>
          </a:blip>
          <a:srcRect/>
          <a:stretch>
            <a:fillRect/>
          </a:stretch>
        </p:blipFill>
        <p:spPr bwMode="auto">
          <a:xfrm>
            <a:off x="323528" y="3212976"/>
            <a:ext cx="7488832" cy="34271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39999">
              <a:srgbClr val="85C2FF"/>
            </a:gs>
            <a:gs pos="70000">
              <a:srgbClr val="C4D6EB"/>
            </a:gs>
            <a:gs pos="100000">
              <a:srgbClr val="FFEBFA"/>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499176" cy="2532896"/>
          </a:xfrm>
        </p:spPr>
        <p:txBody>
          <a:bodyPr>
            <a:normAutofit fontScale="90000"/>
          </a:bodyPr>
          <a:lstStyle/>
          <a:p>
            <a:pPr>
              <a:buFont typeface="Wingdings" pitchFamily="2" charset="2"/>
              <a:buChar char="v"/>
            </a:pPr>
            <a:r>
              <a:rPr lang="ru-RU" sz="4800" dirty="0" smtClean="0"/>
              <a:t> ПО ДОРОГЕ ИЗ ДЕТ.САДА </a:t>
            </a:r>
            <a:r>
              <a:rPr lang="ru-RU" sz="4800" dirty="0" smtClean="0">
                <a:solidFill>
                  <a:srgbClr val="FFFF00"/>
                </a:solidFill>
              </a:rPr>
              <a:t>НЕ ОСТАВЛЯЙТЕ  ОДНОГО РЕБЕНКА НА УЛИЦЕ. </a:t>
            </a:r>
            <a:endParaRPr lang="ru-RU" sz="4800" dirty="0">
              <a:solidFill>
                <a:srgbClr val="FFFF00"/>
              </a:solidFill>
            </a:endParaRPr>
          </a:p>
        </p:txBody>
      </p:sp>
      <p:pic>
        <p:nvPicPr>
          <p:cNvPr id="3" name="Рисунок 2" descr="http://900igr.net/datai/obg/Ulitsa/0017-016-Ne-zaderzhivajsja-po-doroge-iz-shkoly-domoj.jpg"/>
          <p:cNvPicPr/>
          <p:nvPr/>
        </p:nvPicPr>
        <p:blipFill>
          <a:blip r:embed="rId2" cstate="print">
            <a:clrChange>
              <a:clrFrom>
                <a:srgbClr val="FFFFFF"/>
              </a:clrFrom>
              <a:clrTo>
                <a:srgbClr val="FFFFFF">
                  <a:alpha val="0"/>
                </a:srgbClr>
              </a:clrTo>
            </a:clrChange>
          </a:blip>
          <a:srcRect/>
          <a:stretch>
            <a:fillRect/>
          </a:stretch>
        </p:blipFill>
        <p:spPr bwMode="auto">
          <a:xfrm>
            <a:off x="3923928" y="2348880"/>
            <a:ext cx="3706515" cy="4248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90000"/>
              </a:schemeClr>
            </a:gs>
            <a:gs pos="39999">
              <a:srgbClr val="85C2FF"/>
            </a:gs>
            <a:gs pos="70000">
              <a:srgbClr val="C4D6EB"/>
            </a:gs>
            <a:gs pos="100000">
              <a:srgbClr val="FFEBFA"/>
            </a:gs>
          </a:gsLst>
          <a:path path="circle">
            <a:fillToRect l="100000" t="100000"/>
          </a:path>
        </a:gradFill>
        <a:effectLst/>
      </p:bgPr>
    </p:bg>
    <p:spTree>
      <p:nvGrpSpPr>
        <p:cNvPr id="1" name=""/>
        <p:cNvGrpSpPr/>
        <p:nvPr/>
      </p:nvGrpSpPr>
      <p:grpSpPr>
        <a:xfrm>
          <a:off x="0" y="0"/>
          <a:ext cx="0" cy="0"/>
          <a:chOff x="0" y="0"/>
          <a:chExt cx="0" cy="0"/>
        </a:xfrm>
      </p:grpSpPr>
      <p:pic>
        <p:nvPicPr>
          <p:cNvPr id="3" name="Рисунок 2" descr="http://lib.rus.ec/i/6/149206/image071.jpg"/>
          <p:cNvPicPr/>
          <p:nvPr/>
        </p:nvPicPr>
        <p:blipFill>
          <a:blip r:embed="rId2" cstate="print">
            <a:clrChange>
              <a:clrFrom>
                <a:srgbClr val="FFFFFF"/>
              </a:clrFrom>
              <a:clrTo>
                <a:srgbClr val="FFFFFF">
                  <a:alpha val="0"/>
                </a:srgbClr>
              </a:clrTo>
            </a:clrChange>
          </a:blip>
          <a:srcRect/>
          <a:stretch>
            <a:fillRect/>
          </a:stretch>
        </p:blipFill>
        <p:spPr bwMode="auto">
          <a:xfrm>
            <a:off x="2195736" y="1916832"/>
            <a:ext cx="3456384" cy="4941168"/>
          </a:xfrm>
          <a:prstGeom prst="rect">
            <a:avLst/>
          </a:prstGeom>
          <a:noFill/>
          <a:ln w="9525">
            <a:noFill/>
            <a:miter lim="800000"/>
            <a:headEnd/>
            <a:tailEnd/>
          </a:ln>
        </p:spPr>
      </p:pic>
      <p:sp>
        <p:nvSpPr>
          <p:cNvPr id="2" name="Заголовок 1"/>
          <p:cNvSpPr>
            <a:spLocks noGrp="1"/>
          </p:cNvSpPr>
          <p:nvPr>
            <p:ph type="title"/>
          </p:nvPr>
        </p:nvSpPr>
        <p:spPr>
          <a:xfrm>
            <a:off x="457200" y="320040"/>
            <a:ext cx="7355160" cy="2244864"/>
          </a:xfrm>
        </p:spPr>
        <p:txBody>
          <a:bodyPr>
            <a:normAutofit/>
          </a:bodyPr>
          <a:lstStyle/>
          <a:p>
            <a:pPr algn="ctr">
              <a:buFont typeface="Wingdings" pitchFamily="2" charset="2"/>
              <a:buChar char="v"/>
            </a:pPr>
            <a:r>
              <a:rPr lang="ru-RU" sz="4800" dirty="0" smtClean="0">
                <a:solidFill>
                  <a:srgbClr val="FFFF00"/>
                </a:solidFill>
              </a:rPr>
              <a:t> НЕ играть на улице с наступлением темноты</a:t>
            </a:r>
            <a:r>
              <a:rPr lang="ru-RU" sz="4800" dirty="0" smtClean="0"/>
              <a:t>.</a:t>
            </a:r>
            <a:endParaRPr lang="ru-RU" sz="4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90000"/>
              </a:schemeClr>
            </a:gs>
            <a:gs pos="39999">
              <a:srgbClr val="85C2FF"/>
            </a:gs>
            <a:gs pos="70000">
              <a:srgbClr val="C4D6EB"/>
            </a:gs>
            <a:gs pos="100000">
              <a:srgbClr val="FFEBFA"/>
            </a:gs>
          </a:gsLst>
          <a:path path="circle">
            <a:fillToRect l="100000" t="10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7427168" cy="1956832"/>
          </a:xfrm>
        </p:spPr>
        <p:txBody>
          <a:bodyPr>
            <a:noAutofit/>
          </a:bodyPr>
          <a:lstStyle/>
          <a:p>
            <a:pPr algn="ctr">
              <a:buFont typeface="Wingdings" pitchFamily="2" charset="2"/>
              <a:buChar char="v"/>
            </a:pPr>
            <a:r>
              <a:rPr lang="ru-RU" sz="4800" dirty="0" smtClean="0">
                <a:solidFill>
                  <a:srgbClr val="FFFF00"/>
                </a:solidFill>
              </a:rPr>
              <a:t>НЕ впускать незнакомца в дом</a:t>
            </a:r>
            <a:r>
              <a:rPr lang="ru-RU" sz="4800" dirty="0" smtClean="0"/>
              <a:t>.</a:t>
            </a:r>
            <a:br>
              <a:rPr lang="ru-RU" sz="4800" dirty="0" smtClean="0"/>
            </a:br>
            <a:endParaRPr lang="ru-RU" sz="4800" dirty="0"/>
          </a:p>
        </p:txBody>
      </p:sp>
      <p:pic>
        <p:nvPicPr>
          <p:cNvPr id="3" name="Рисунок 2" descr="http://bschpushkin.ru/jirbis/images/soveti/bezopasnost/11.jpg"/>
          <p:cNvPicPr/>
          <p:nvPr/>
        </p:nvPicPr>
        <p:blipFill>
          <a:blip r:embed="rId2" cstate="print">
            <a:clrChange>
              <a:clrFrom>
                <a:srgbClr val="BCCBAA"/>
              </a:clrFrom>
              <a:clrTo>
                <a:srgbClr val="BCCBAA">
                  <a:alpha val="0"/>
                </a:srgbClr>
              </a:clrTo>
            </a:clrChange>
          </a:blip>
          <a:srcRect/>
          <a:stretch>
            <a:fillRect/>
          </a:stretch>
        </p:blipFill>
        <p:spPr bwMode="auto">
          <a:xfrm>
            <a:off x="683568" y="2636912"/>
            <a:ext cx="7128792" cy="38884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308760"/>
          </a:xfrm>
        </p:spPr>
        <p:txBody>
          <a:bodyPr>
            <a:normAutofit fontScale="90000"/>
          </a:bodyPr>
          <a:lstStyle/>
          <a:p>
            <a:pPr algn="ctr"/>
            <a:r>
              <a:rPr lang="ru-RU" dirty="0">
                <a:solidFill>
                  <a:srgbClr val="FF0000"/>
                </a:solidFill>
              </a:rPr>
              <a:t>«</a:t>
            </a:r>
            <a:r>
              <a:rPr lang="ru-RU" sz="2200" dirty="0">
                <a:solidFill>
                  <a:srgbClr val="FF0000"/>
                </a:solidFill>
              </a:rPr>
              <a:t>Взаимная ответственность  детского сада </a:t>
            </a:r>
            <a:r>
              <a:rPr lang="ru-RU" sz="2200" dirty="0" smtClean="0">
                <a:solidFill>
                  <a:srgbClr val="FF0000"/>
                </a:solidFill>
              </a:rPr>
              <a:t> и родителей за </a:t>
            </a:r>
            <a:r>
              <a:rPr lang="ru-RU" sz="2200" dirty="0">
                <a:solidFill>
                  <a:srgbClr val="FF0000"/>
                </a:solidFill>
              </a:rPr>
              <a:t>сохранность жизни и здоровья детей. Обучение детей правилам личной безопасности».</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909763"/>
            <a:ext cx="6857057" cy="418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8491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90000"/>
              </a:schemeClr>
            </a:gs>
            <a:gs pos="39999">
              <a:srgbClr val="85C2FF"/>
            </a:gs>
            <a:gs pos="70000">
              <a:srgbClr val="C4D6EB"/>
            </a:gs>
            <a:gs pos="100000">
              <a:srgbClr val="FFEBFA"/>
            </a:gs>
          </a:gsLst>
          <a:path path="circle">
            <a:fillToRect l="100000" t="10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7355160" cy="1872208"/>
          </a:xfrm>
        </p:spPr>
        <p:txBody>
          <a:bodyPr>
            <a:normAutofit/>
          </a:bodyPr>
          <a:lstStyle/>
          <a:p>
            <a:pPr>
              <a:buFont typeface="Wingdings" pitchFamily="2" charset="2"/>
              <a:buChar char="v"/>
            </a:pPr>
            <a:r>
              <a:rPr lang="ru-RU" sz="4400" dirty="0" smtClean="0">
                <a:solidFill>
                  <a:srgbClr val="FFFF00"/>
                </a:solidFill>
              </a:rPr>
              <a:t> НЕ ходить никуда с незнакомыми людьми.</a:t>
            </a:r>
            <a:endParaRPr lang="ru-RU" sz="4400" dirty="0">
              <a:solidFill>
                <a:srgbClr val="FFFF00"/>
              </a:solidFill>
            </a:endParaRPr>
          </a:p>
        </p:txBody>
      </p:sp>
      <p:pic>
        <p:nvPicPr>
          <p:cNvPr id="3" name="Рисунок 2" descr="http://uvd-izh.ru/files/images/sobitie/2011.03/thumb/a3af832582d92d674ad6ad96f4942380_full_1.jpg"/>
          <p:cNvPicPr/>
          <p:nvPr/>
        </p:nvPicPr>
        <p:blipFill>
          <a:blip r:embed="rId2" cstate="print"/>
          <a:srcRect/>
          <a:stretch>
            <a:fillRect/>
          </a:stretch>
        </p:blipFill>
        <p:spPr bwMode="auto">
          <a:xfrm>
            <a:off x="1259632" y="2636912"/>
            <a:ext cx="5256584" cy="38164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90000"/>
              </a:schemeClr>
            </a:gs>
            <a:gs pos="39999">
              <a:srgbClr val="85C2FF"/>
            </a:gs>
            <a:gs pos="70000">
              <a:srgbClr val="C4D6EB"/>
            </a:gs>
            <a:gs pos="100000">
              <a:srgbClr val="FFEBFA"/>
            </a:gs>
          </a:gsLst>
          <a:path path="circle">
            <a:fillToRect l="100000" t="10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499176" cy="2316872"/>
          </a:xfrm>
        </p:spPr>
        <p:txBody>
          <a:bodyPr>
            <a:normAutofit/>
          </a:bodyPr>
          <a:lstStyle/>
          <a:p>
            <a:pPr algn="ctr">
              <a:buFont typeface="Wingdings" pitchFamily="2" charset="2"/>
              <a:buChar char="v"/>
            </a:pPr>
            <a:r>
              <a:rPr lang="ru-RU" sz="4400" dirty="0" smtClean="0">
                <a:solidFill>
                  <a:srgbClr val="FFFF00"/>
                </a:solidFill>
              </a:rPr>
              <a:t> НЕ садиться в машину с незнакомцем.</a:t>
            </a:r>
            <a:r>
              <a:rPr lang="ru-RU" dirty="0" smtClean="0"/>
              <a:t/>
            </a:r>
            <a:br>
              <a:rPr lang="ru-RU" dirty="0" smtClean="0"/>
            </a:br>
            <a:endParaRPr lang="ru-RU" dirty="0"/>
          </a:p>
        </p:txBody>
      </p:sp>
      <p:pic>
        <p:nvPicPr>
          <p:cNvPr id="3" name="Рисунок 2" descr="http://images.myshared.ru/261200/slide_11.jpg"/>
          <p:cNvPicPr/>
          <p:nvPr/>
        </p:nvPicPr>
        <p:blipFill>
          <a:blip r:embed="rId2" cstate="print"/>
          <a:srcRect l="11064" t="17107" r="10135" b="29006"/>
          <a:stretch>
            <a:fillRect/>
          </a:stretch>
        </p:blipFill>
        <p:spPr bwMode="auto">
          <a:xfrm>
            <a:off x="683568" y="2420888"/>
            <a:ext cx="6768752" cy="38553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700808"/>
            <a:ext cx="7200800" cy="2676912"/>
          </a:xfrm>
        </p:spPr>
        <p:txBody>
          <a:bodyPr>
            <a:normAutofit/>
          </a:bodyPr>
          <a:lstStyle/>
          <a:p>
            <a:pPr algn="ctr"/>
            <a:r>
              <a:rPr lang="ru-RU" dirty="0" smtClean="0">
                <a:solidFill>
                  <a:srgbClr val="FF0000"/>
                </a:solidFill>
              </a:rPr>
              <a:t>Есть ещё несколько правила, которые надо обязательно соблюдать.</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4"/>
            <a:ext cx="7283152" cy="5413216"/>
          </a:xfrm>
          <a:noFill/>
          <a:ln>
            <a:solidFill>
              <a:schemeClr val="tx1"/>
            </a:solidFill>
          </a:ln>
        </p:spPr>
        <p:txBody>
          <a:bodyPr>
            <a:normAutofit fontScale="90000"/>
          </a:bodyPr>
          <a:lstStyle/>
          <a:p>
            <a:pPr>
              <a:buFont typeface="Wingdings" pitchFamily="2" charset="2"/>
              <a:buChar char="Ø"/>
            </a:pPr>
            <a:r>
              <a:rPr lang="ru-RU" dirty="0" smtClean="0">
                <a:solidFill>
                  <a:srgbClr val="00B050"/>
                </a:solidFill>
              </a:rPr>
              <a:t>Во-первых, нельзя заходить в подъезд, если за тобой идет незнакомый человек. Сделай вид, что ты что-то забыл, и задержись на улице. Если странный человек стоит возле подъезда, лучше пережди или попроси знакомых, соседей, чтобы проводили. </a:t>
            </a:r>
            <a:endParaRPr lang="ru-RU" dirty="0">
              <a:solidFill>
                <a:srgbClr val="00B05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Рисунок 1" descr="http://images.myshared.ru/59278/slide_2.jpg"/>
          <p:cNvPicPr/>
          <p:nvPr/>
        </p:nvPicPr>
        <p:blipFill>
          <a:blip r:embed="rId2" cstate="print">
            <a:clrChange>
              <a:clrFrom>
                <a:srgbClr val="C4E2FC"/>
              </a:clrFrom>
              <a:clrTo>
                <a:srgbClr val="C4E2FC">
                  <a:alpha val="0"/>
                </a:srgbClr>
              </a:clrTo>
            </a:clrChange>
          </a:blip>
          <a:srcRect b="964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20688"/>
            <a:ext cx="7499176" cy="5701248"/>
          </a:xfrm>
          <a:ln>
            <a:solidFill>
              <a:schemeClr val="tx1"/>
            </a:solidFill>
          </a:ln>
        </p:spPr>
        <p:txBody>
          <a:bodyPr>
            <a:normAutofit fontScale="90000"/>
          </a:bodyPr>
          <a:lstStyle/>
          <a:p>
            <a:pPr>
              <a:buFont typeface="Wingdings" pitchFamily="2" charset="2"/>
              <a:buChar char="Ø"/>
            </a:pPr>
            <a:r>
              <a:rPr lang="ru-RU" dirty="0" smtClean="0">
                <a:solidFill>
                  <a:srgbClr val="00B050"/>
                </a:solidFill>
              </a:rPr>
              <a:t> Во-вторых, не подходи к квартире и не открывай ее, если кто-то незнакомый находится в подъезде. Уйди из подъезда и подожди, пока незнакомец выйдет на улицу, после чего позвони соседям и попроси их проверить, нет ли посторонних на других этажах.</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Рисунок 1" descr="http://i19.photobucket.com/albums/b194/1rt/98f888a3.jpg"/>
          <p:cNvPicPr/>
          <p:nvPr/>
        </p:nvPicPr>
        <p:blipFill>
          <a:blip r:embed="rId2" cstate="print"/>
          <a:srcRect l="4500" t="3111" r="18833" b="5556"/>
          <a:stretch>
            <a:fillRect/>
          </a:stretch>
        </p:blipFill>
        <p:spPr bwMode="auto">
          <a:xfrm>
            <a:off x="323528" y="260648"/>
            <a:ext cx="7488831" cy="640871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427168" cy="6205304"/>
          </a:xfrm>
          <a:ln>
            <a:solidFill>
              <a:schemeClr val="tx1"/>
            </a:solidFill>
          </a:ln>
        </p:spPr>
        <p:txBody>
          <a:bodyPr>
            <a:normAutofit fontScale="90000"/>
          </a:bodyPr>
          <a:lstStyle/>
          <a:p>
            <a:pPr>
              <a:buFont typeface="Wingdings" pitchFamily="2" charset="2"/>
              <a:buChar char="Ø"/>
            </a:pPr>
            <a:r>
              <a:rPr lang="ru-RU" dirty="0" smtClean="0">
                <a:solidFill>
                  <a:srgbClr val="00B050"/>
                </a:solidFill>
              </a:rPr>
              <a:t> При угрозе нападения подними шум, привлекай внимание соседей (свисти, разбей стекло, звони, стучи в двери, кричи «Пожар!», «Помогите!»), постарайся выскочить на улицу. Проявляй внимание и бдительность. Старайся заметить возможную опасность и избежать ее.</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427168" cy="2676912"/>
          </a:xfrm>
          <a:ln>
            <a:solidFill>
              <a:schemeClr val="tx1"/>
            </a:solidFill>
          </a:ln>
        </p:spPr>
        <p:txBody>
          <a:bodyPr>
            <a:normAutofit fontScale="90000"/>
          </a:bodyPr>
          <a:lstStyle/>
          <a:p>
            <a:pPr algn="ctr"/>
            <a:r>
              <a:rPr lang="ru-RU" dirty="0" smtClean="0">
                <a:solidFill>
                  <a:srgbClr val="FF0000"/>
                </a:solidFill>
              </a:rPr>
              <a:t>Если в доме есть лифт, необходимо соблюдать дополнительные меры безопасности:</a:t>
            </a:r>
            <a:r>
              <a:rPr lang="ru-RU" dirty="0" smtClean="0"/>
              <a:t/>
            </a:r>
            <a:br>
              <a:rPr lang="ru-RU" dirty="0" smtClean="0"/>
            </a:br>
            <a:endParaRPr lang="ru-RU" dirty="0"/>
          </a:p>
        </p:txBody>
      </p:sp>
      <p:pic>
        <p:nvPicPr>
          <p:cNvPr id="3" name="Рисунок 2" descr="http://www.academy.com.ua/sites/default/files/article1167.jpg"/>
          <p:cNvPicPr/>
          <p:nvPr/>
        </p:nvPicPr>
        <p:blipFill>
          <a:blip r:embed="rId2" cstate="print">
            <a:clrChange>
              <a:clrFrom>
                <a:srgbClr val="FFFFFF"/>
              </a:clrFrom>
              <a:clrTo>
                <a:srgbClr val="FFFFFF">
                  <a:alpha val="0"/>
                </a:srgbClr>
              </a:clrTo>
            </a:clrChange>
          </a:blip>
          <a:srcRect/>
          <a:stretch>
            <a:fillRect/>
          </a:stretch>
        </p:blipFill>
        <p:spPr bwMode="auto">
          <a:xfrm>
            <a:off x="3491880" y="2492896"/>
            <a:ext cx="4320480" cy="3960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7355160" cy="4392488"/>
          </a:xfrm>
          <a:ln>
            <a:solidFill>
              <a:schemeClr val="tx2">
                <a:lumMod val="40000"/>
                <a:lumOff val="60000"/>
              </a:schemeClr>
            </a:solidFill>
          </a:ln>
        </p:spPr>
        <p:txBody>
          <a:bodyPr>
            <a:normAutofit fontScale="90000"/>
          </a:bodyPr>
          <a:lstStyle/>
          <a:p>
            <a:pPr algn="ctr">
              <a:buFont typeface="Wingdings" pitchFamily="2" charset="2"/>
              <a:buChar char="§"/>
            </a:pPr>
            <a:r>
              <a:rPr lang="ru-RU" dirty="0" smtClean="0">
                <a:solidFill>
                  <a:srgbClr val="FF0000"/>
                </a:solidFill>
              </a:rPr>
              <a:t>Вызвав лифт, не следует заходить в него, если там уже есть подозрительный пассажир. </a:t>
            </a:r>
            <a:r>
              <a:rPr lang="ru-RU" dirty="0" smtClean="0"/>
              <a:t/>
            </a:r>
            <a:br>
              <a:rPr lang="ru-RU" dirty="0" smtClean="0"/>
            </a:br>
            <a:r>
              <a:rPr lang="ru-RU" dirty="0" smtClean="0"/>
              <a:t>  </a:t>
            </a:r>
            <a:br>
              <a:rPr lang="ru-RU" dirty="0" smtClean="0"/>
            </a:br>
            <a:r>
              <a:rPr lang="ru-RU" dirty="0">
                <a:solidFill>
                  <a:srgbClr val="FF0000"/>
                </a:solidFill>
              </a:rPr>
              <a:t>Нельзя стоять в кабине спиной к попутчику. </a:t>
            </a:r>
            <a:br>
              <a:rPr lang="ru-RU" dirty="0">
                <a:solidFill>
                  <a:srgbClr val="FF0000"/>
                </a:solidFill>
              </a:rPr>
            </a:br>
            <a:endParaRPr lang="ru-RU" dirty="0">
              <a:solidFill>
                <a:srgbClr val="FF0000"/>
              </a:solidFill>
            </a:endParaRPr>
          </a:p>
        </p:txBody>
      </p:sp>
      <p:pic>
        <p:nvPicPr>
          <p:cNvPr id="3" name="Рисунок 2" descr="http://neo-kids.ru/wp-content/uploads/2010/11/osnovy-bezopasnosti-zhiznedeyatelnosti-na-ulice-i-doma.jpg"/>
          <p:cNvPicPr/>
          <p:nvPr/>
        </p:nvPicPr>
        <p:blipFill>
          <a:blip r:embed="rId2" cstate="print">
            <a:clrChange>
              <a:clrFrom>
                <a:srgbClr val="FEFFFF"/>
              </a:clrFrom>
              <a:clrTo>
                <a:srgbClr val="FEFFFF">
                  <a:alpha val="0"/>
                </a:srgbClr>
              </a:clrTo>
            </a:clrChange>
          </a:blip>
          <a:srcRect/>
          <a:stretch>
            <a:fillRect/>
          </a:stretch>
        </p:blipFill>
        <p:spPr bwMode="auto">
          <a:xfrm>
            <a:off x="1475656" y="4254550"/>
            <a:ext cx="3600400" cy="26034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7920880" cy="6195088"/>
          </a:xfrm>
        </p:spPr>
        <p:txBody>
          <a:bodyPr>
            <a:normAutofit fontScale="77500" lnSpcReduction="20000"/>
          </a:bodyPr>
          <a:lstStyle/>
          <a:p>
            <a:pPr marL="0" indent="0" algn="ctr">
              <a:spcBef>
                <a:spcPts val="0"/>
              </a:spcBef>
              <a:buNone/>
            </a:pPr>
            <a:r>
              <a:rPr lang="ru-RU" sz="3600" b="1" dirty="0" smtClean="0">
                <a:latin typeface="Tahoma"/>
                <a:ea typeface="Times New Roman"/>
                <a:cs typeface="Times New Roman"/>
              </a:rPr>
              <a:t> </a:t>
            </a:r>
            <a:r>
              <a:rPr lang="ru-RU" sz="3600" b="1" dirty="0">
                <a:solidFill>
                  <a:srgbClr val="C00000"/>
                </a:solidFill>
                <a:latin typeface="Tahoma"/>
                <a:ea typeface="Times New Roman"/>
                <a:cs typeface="Times New Roman"/>
              </a:rPr>
              <a:t>Классификация травм, их причины и последствия</a:t>
            </a:r>
            <a:endParaRPr lang="ru-RU" sz="4000" dirty="0">
              <a:solidFill>
                <a:srgbClr val="C00000"/>
              </a:solidFill>
              <a:latin typeface="Calibri"/>
              <a:ea typeface="Calibri"/>
              <a:cs typeface="Times New Roman"/>
            </a:endParaRPr>
          </a:p>
          <a:p>
            <a:pPr marL="0" indent="0" algn="just">
              <a:spcBef>
                <a:spcPts val="0"/>
              </a:spcBef>
              <a:buNone/>
            </a:pPr>
            <a:r>
              <a:rPr lang="ru-RU" sz="2800" dirty="0">
                <a:latin typeface="Tahoma"/>
                <a:ea typeface="Times New Roman"/>
                <a:cs typeface="Times New Roman"/>
              </a:rPr>
              <a:t>Травмы детей можно классифицировать:</a:t>
            </a:r>
            <a:endParaRPr lang="ru-RU" sz="4000" dirty="0">
              <a:latin typeface="Calibri"/>
              <a:ea typeface="Calibri"/>
              <a:cs typeface="Times New Roman"/>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800" b="1" i="1" dirty="0">
                <a:solidFill>
                  <a:srgbClr val="C00000"/>
                </a:solidFill>
                <a:latin typeface="Courier New"/>
                <a:ea typeface="Times New Roman"/>
                <a:cs typeface="Times New Roman"/>
              </a:rPr>
              <a:t> </a:t>
            </a:r>
            <a:r>
              <a:rPr lang="ru-RU" sz="2800" b="1" i="1" dirty="0" smtClean="0">
                <a:solidFill>
                  <a:srgbClr val="C00000"/>
                </a:solidFill>
                <a:latin typeface="Courier New"/>
                <a:ea typeface="Times New Roman"/>
                <a:cs typeface="Times New Roman"/>
              </a:rPr>
              <a:t>по </a:t>
            </a:r>
            <a:r>
              <a:rPr lang="ru-RU" sz="2800" b="1" i="1" dirty="0">
                <a:solidFill>
                  <a:srgbClr val="C00000"/>
                </a:solidFill>
                <a:latin typeface="Courier New"/>
                <a:ea typeface="Times New Roman"/>
                <a:cs typeface="Times New Roman"/>
              </a:rPr>
              <a:t>возрастному принципу</a:t>
            </a:r>
            <a:endParaRPr lang="ru-RU" sz="4000" b="1" i="1" dirty="0">
              <a:solidFill>
                <a:srgbClr val="C00000"/>
              </a:solidFill>
              <a:latin typeface="Calibri"/>
              <a:ea typeface="Calibri"/>
              <a:cs typeface="Times New Roman"/>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800" dirty="0">
                <a:latin typeface="Courier New"/>
                <a:ea typeface="Times New Roman"/>
                <a:cs typeface="Times New Roman"/>
              </a:rPr>
              <a:t> </a:t>
            </a:r>
            <a:r>
              <a:rPr lang="ru-RU" sz="2800" dirty="0" smtClean="0">
                <a:latin typeface="Courier New"/>
                <a:ea typeface="Times New Roman"/>
                <a:cs typeface="Times New Roman"/>
              </a:rPr>
              <a:t>   </a:t>
            </a:r>
            <a:r>
              <a:rPr lang="ru-RU" sz="2800" b="1" dirty="0" smtClean="0">
                <a:latin typeface="Courier New"/>
                <a:ea typeface="Times New Roman"/>
                <a:cs typeface="Times New Roman"/>
              </a:rPr>
              <a:t>грудного </a:t>
            </a:r>
            <a:r>
              <a:rPr lang="ru-RU" sz="2800" b="1" dirty="0">
                <a:latin typeface="Courier New"/>
                <a:ea typeface="Times New Roman"/>
                <a:cs typeface="Times New Roman"/>
              </a:rPr>
              <a:t>возраста                               </a:t>
            </a:r>
            <a:r>
              <a:rPr lang="ru-RU" sz="2800" dirty="0">
                <a:latin typeface="Courier New"/>
                <a:ea typeface="Times New Roman"/>
                <a:cs typeface="Times New Roman"/>
              </a:rPr>
              <a:t>- 3,5%</a:t>
            </a:r>
            <a:endParaRPr lang="ru-RU" sz="4000" dirty="0">
              <a:latin typeface="Calibri"/>
              <a:ea typeface="Calibri"/>
              <a:cs typeface="Times New Roman"/>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800" b="1" dirty="0">
                <a:latin typeface="Courier New"/>
                <a:ea typeface="Times New Roman"/>
                <a:cs typeface="Times New Roman"/>
              </a:rPr>
              <a:t> </a:t>
            </a:r>
            <a:r>
              <a:rPr lang="ru-RU" sz="2800" b="1" dirty="0" smtClean="0">
                <a:latin typeface="Courier New"/>
                <a:ea typeface="Times New Roman"/>
                <a:cs typeface="Times New Roman"/>
              </a:rPr>
              <a:t>   </a:t>
            </a:r>
            <a:r>
              <a:rPr lang="ru-RU" sz="2800" b="1" dirty="0">
                <a:latin typeface="Courier New"/>
                <a:ea typeface="Times New Roman"/>
                <a:cs typeface="Times New Roman"/>
              </a:rPr>
              <a:t>от 1 до 3 лет                                   </a:t>
            </a:r>
            <a:r>
              <a:rPr lang="ru-RU" sz="2800" dirty="0">
                <a:latin typeface="Courier New"/>
                <a:ea typeface="Times New Roman"/>
                <a:cs typeface="Times New Roman"/>
              </a:rPr>
              <a:t>- 9,5%</a:t>
            </a:r>
            <a:endParaRPr lang="ru-RU" sz="4000" dirty="0">
              <a:latin typeface="Calibri"/>
              <a:ea typeface="Calibri"/>
              <a:cs typeface="Times New Roman"/>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800" dirty="0">
                <a:latin typeface="Courier New"/>
                <a:ea typeface="Times New Roman"/>
                <a:cs typeface="Times New Roman"/>
              </a:rPr>
              <a:t> </a:t>
            </a:r>
            <a:r>
              <a:rPr lang="ru-RU" sz="2800" dirty="0" smtClean="0">
                <a:latin typeface="Courier New"/>
                <a:ea typeface="Times New Roman"/>
                <a:cs typeface="Times New Roman"/>
              </a:rPr>
              <a:t>   </a:t>
            </a:r>
            <a:r>
              <a:rPr lang="ru-RU" sz="2800" b="1" dirty="0">
                <a:latin typeface="Courier New"/>
                <a:ea typeface="Times New Roman"/>
                <a:cs typeface="Times New Roman"/>
              </a:rPr>
              <a:t>от 3 до 7 лет                                   </a:t>
            </a:r>
            <a:r>
              <a:rPr lang="ru-RU" sz="2800" dirty="0">
                <a:latin typeface="Courier New"/>
                <a:ea typeface="Times New Roman"/>
                <a:cs typeface="Times New Roman"/>
              </a:rPr>
              <a:t>- 22%</a:t>
            </a:r>
            <a:endParaRPr lang="ru-RU" sz="4000" dirty="0">
              <a:latin typeface="Calibri"/>
              <a:ea typeface="Calibri"/>
              <a:cs typeface="Times New Roman"/>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800" b="1" dirty="0">
                <a:latin typeface="Courier New"/>
                <a:ea typeface="Times New Roman"/>
                <a:cs typeface="Times New Roman"/>
              </a:rPr>
              <a:t> </a:t>
            </a:r>
            <a:r>
              <a:rPr lang="ru-RU" sz="2800" b="1" dirty="0" smtClean="0">
                <a:latin typeface="Courier New"/>
                <a:ea typeface="Times New Roman"/>
                <a:cs typeface="Times New Roman"/>
              </a:rPr>
              <a:t>   </a:t>
            </a:r>
            <a:r>
              <a:rPr lang="ru-RU" sz="2800" b="1" dirty="0">
                <a:latin typeface="Courier New"/>
                <a:ea typeface="Times New Roman"/>
                <a:cs typeface="Times New Roman"/>
              </a:rPr>
              <a:t>от 7 до 15 лет                                  </a:t>
            </a:r>
            <a:r>
              <a:rPr lang="ru-RU" sz="2800" dirty="0">
                <a:latin typeface="Courier New"/>
                <a:ea typeface="Times New Roman"/>
                <a:cs typeface="Times New Roman"/>
              </a:rPr>
              <a:t>- 65%</a:t>
            </a:r>
            <a:endParaRPr lang="ru-RU" sz="4000" dirty="0">
              <a:latin typeface="Calibri"/>
              <a:ea typeface="Calibri"/>
              <a:cs typeface="Times New Roman"/>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800" dirty="0" smtClean="0">
                <a:solidFill>
                  <a:srgbClr val="C00000"/>
                </a:solidFill>
                <a:latin typeface="Courier New"/>
                <a:ea typeface="Times New Roman"/>
                <a:cs typeface="Times New Roman"/>
              </a:rPr>
              <a:t> </a:t>
            </a:r>
            <a:r>
              <a:rPr lang="ru-RU" sz="2800" b="1" i="1" dirty="0" smtClean="0">
                <a:solidFill>
                  <a:srgbClr val="C00000"/>
                </a:solidFill>
                <a:latin typeface="Courier New"/>
                <a:ea typeface="Times New Roman"/>
                <a:cs typeface="Times New Roman"/>
              </a:rPr>
              <a:t>по </a:t>
            </a:r>
            <a:r>
              <a:rPr lang="ru-RU" sz="2800" b="1" i="1" dirty="0">
                <a:solidFill>
                  <a:srgbClr val="C00000"/>
                </a:solidFill>
                <a:latin typeface="Courier New"/>
                <a:ea typeface="Times New Roman"/>
                <a:cs typeface="Times New Roman"/>
              </a:rPr>
              <a:t>характеру повреждений</a:t>
            </a:r>
            <a:endParaRPr lang="ru-RU" sz="4000" b="1" i="1" dirty="0">
              <a:solidFill>
                <a:srgbClr val="C00000"/>
              </a:solidFill>
              <a:latin typeface="Calibri"/>
              <a:ea typeface="Calibri"/>
              <a:cs typeface="Times New Roman"/>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800" dirty="0">
                <a:latin typeface="Courier New"/>
                <a:ea typeface="Times New Roman"/>
                <a:cs typeface="Times New Roman"/>
              </a:rPr>
              <a:t> </a:t>
            </a:r>
            <a:r>
              <a:rPr lang="ru-RU" sz="2800" dirty="0" smtClean="0">
                <a:latin typeface="Courier New"/>
                <a:ea typeface="Times New Roman"/>
                <a:cs typeface="Times New Roman"/>
              </a:rPr>
              <a:t>   </a:t>
            </a:r>
            <a:r>
              <a:rPr lang="ru-RU" sz="2800" b="1" dirty="0" smtClean="0">
                <a:latin typeface="Courier New"/>
                <a:ea typeface="Times New Roman"/>
                <a:cs typeface="Times New Roman"/>
              </a:rPr>
              <a:t>сотрясения </a:t>
            </a:r>
            <a:r>
              <a:rPr lang="ru-RU" sz="2800" b="1" dirty="0">
                <a:latin typeface="Courier New"/>
                <a:ea typeface="Times New Roman"/>
                <a:cs typeface="Times New Roman"/>
              </a:rPr>
              <a:t>мозга                                </a:t>
            </a:r>
            <a:r>
              <a:rPr lang="ru-RU" sz="2800" dirty="0">
                <a:latin typeface="Courier New"/>
                <a:ea typeface="Times New Roman"/>
                <a:cs typeface="Times New Roman"/>
              </a:rPr>
              <a:t>- 35%</a:t>
            </a:r>
            <a:endParaRPr lang="ru-RU" sz="4000" dirty="0">
              <a:latin typeface="Calibri"/>
              <a:ea typeface="Calibri"/>
              <a:cs typeface="Times New Roman"/>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800" dirty="0">
                <a:latin typeface="Courier New"/>
                <a:ea typeface="Times New Roman"/>
                <a:cs typeface="Times New Roman"/>
              </a:rPr>
              <a:t> </a:t>
            </a:r>
            <a:r>
              <a:rPr lang="ru-RU" sz="2800" dirty="0" smtClean="0">
                <a:latin typeface="Courier New"/>
                <a:ea typeface="Times New Roman"/>
                <a:cs typeface="Times New Roman"/>
              </a:rPr>
              <a:t>   </a:t>
            </a:r>
            <a:r>
              <a:rPr lang="ru-RU" sz="2800" b="1" dirty="0" smtClean="0">
                <a:latin typeface="Courier New"/>
                <a:ea typeface="Times New Roman"/>
                <a:cs typeface="Times New Roman"/>
              </a:rPr>
              <a:t>переломы  </a:t>
            </a:r>
            <a:r>
              <a:rPr lang="ru-RU" sz="2800" dirty="0" smtClean="0">
                <a:latin typeface="Courier New"/>
                <a:ea typeface="Times New Roman"/>
                <a:cs typeface="Times New Roman"/>
              </a:rPr>
              <a:t>                                      </a:t>
            </a:r>
            <a:r>
              <a:rPr lang="ru-RU" sz="2800" dirty="0">
                <a:latin typeface="Courier New"/>
                <a:ea typeface="Times New Roman"/>
                <a:cs typeface="Times New Roman"/>
              </a:rPr>
              <a:t>- 46%</a:t>
            </a:r>
            <a:endParaRPr lang="ru-RU" sz="4000" dirty="0">
              <a:latin typeface="Calibri"/>
              <a:ea typeface="Calibri"/>
              <a:cs typeface="Times New Roman"/>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800" dirty="0">
                <a:latin typeface="Courier New"/>
                <a:ea typeface="Times New Roman"/>
                <a:cs typeface="Times New Roman"/>
              </a:rPr>
              <a:t> </a:t>
            </a:r>
            <a:r>
              <a:rPr lang="ru-RU" sz="2800" dirty="0" smtClean="0">
                <a:latin typeface="Courier New"/>
                <a:ea typeface="Times New Roman"/>
                <a:cs typeface="Times New Roman"/>
              </a:rPr>
              <a:t>   </a:t>
            </a:r>
            <a:r>
              <a:rPr lang="ru-RU" sz="2800" b="1" dirty="0" smtClean="0">
                <a:latin typeface="Courier New"/>
                <a:ea typeface="Times New Roman"/>
                <a:cs typeface="Times New Roman"/>
              </a:rPr>
              <a:t>прочие</a:t>
            </a:r>
            <a:r>
              <a:rPr lang="ru-RU" sz="2800" dirty="0" smtClean="0">
                <a:latin typeface="Courier New"/>
                <a:ea typeface="Times New Roman"/>
                <a:cs typeface="Times New Roman"/>
              </a:rPr>
              <a:t>                                          </a:t>
            </a:r>
            <a:r>
              <a:rPr lang="ru-RU" sz="2800" dirty="0">
                <a:latin typeface="Courier New"/>
                <a:ea typeface="Times New Roman"/>
                <a:cs typeface="Times New Roman"/>
              </a:rPr>
              <a:t>- 19%.</a:t>
            </a:r>
            <a:endParaRPr lang="ru-RU" sz="4000" dirty="0">
              <a:latin typeface="Calibri"/>
              <a:ea typeface="Calibri"/>
              <a:cs typeface="Times New Roman"/>
            </a:endParaRPr>
          </a:p>
          <a:p>
            <a:pPr marL="0" indent="0" algn="just">
              <a:spcBef>
                <a:spcPts val="0"/>
              </a:spcBef>
              <a:buNone/>
            </a:pPr>
            <a:r>
              <a:rPr lang="ru-RU" sz="2800" dirty="0">
                <a:latin typeface="Tahoma"/>
                <a:ea typeface="Times New Roman"/>
                <a:cs typeface="Times New Roman"/>
              </a:rPr>
              <a:t>Из таблицы видно, что 22% детей, получивших повреждения, составляют дети в возрасте от 3 до 7 лет.</a:t>
            </a:r>
            <a:endParaRPr lang="ru-RU" sz="4000" dirty="0">
              <a:latin typeface="Calibri"/>
              <a:ea typeface="Calibri"/>
              <a:cs typeface="Times New Roman"/>
            </a:endParaRPr>
          </a:p>
          <a:p>
            <a:pPr marL="0" indent="0">
              <a:buNone/>
            </a:pPr>
            <a:endParaRPr lang="ru-RU" dirty="0"/>
          </a:p>
        </p:txBody>
      </p:sp>
    </p:spTree>
    <p:extLst>
      <p:ext uri="{BB962C8B-B14F-4D97-AF65-F5344CB8AC3E}">
        <p14:creationId xmlns:p14="http://schemas.microsoft.com/office/powerpoint/2010/main" val="723774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4"/>
            <a:ext cx="7355160" cy="6277312"/>
          </a:xfrm>
        </p:spPr>
        <p:txBody>
          <a:bodyPr>
            <a:noAutofit/>
          </a:bodyPr>
          <a:lstStyle/>
          <a:p>
            <a:pPr>
              <a:buFont typeface="Wingdings" pitchFamily="2" charset="2"/>
              <a:buChar char="§"/>
            </a:pPr>
            <a:r>
              <a:rPr lang="ru-RU" sz="3200" dirty="0" smtClean="0">
                <a:solidFill>
                  <a:srgbClr val="00B050"/>
                </a:solidFill>
              </a:rPr>
              <a:t>Подвергшись нападению, необходимо защищаться, прыгать, стучать по стенкам кабины, стараться нажать кнопки вызова диспетчера и «стоп». По возможности надо попытаться выскочить на площадку или улицу и позвать на помощь.</a:t>
            </a:r>
            <a:r>
              <a:rPr lang="ru-RU" sz="3200" dirty="0" smtClean="0"/>
              <a:t/>
            </a:r>
            <a:br>
              <a:rPr lang="ru-RU" sz="3200" dirty="0" smtClean="0"/>
            </a:br>
            <a:r>
              <a:rPr lang="ru-RU" sz="3200" cap="none" dirty="0" smtClean="0">
                <a:ln w="10541" cmpd="sng">
                  <a:solidFill>
                    <a:schemeClr val="accent1">
                      <a:shade val="88000"/>
                      <a:satMod val="110000"/>
                    </a:schemeClr>
                  </a:solidFill>
                  <a:prstDash val="solid"/>
                </a:ln>
                <a:solidFill>
                  <a:srgbClr val="C00000"/>
                </a:solidFill>
              </a:rPr>
              <a:t>Но лучшее правило – не заходить в лифт с незнакомыми людьми.</a:t>
            </a:r>
            <a:r>
              <a:rPr lang="ru-RU" sz="3200" dirty="0" smtClean="0"/>
              <a:t/>
            </a:r>
            <a:br>
              <a:rPr lang="ru-RU" sz="3200" dirty="0" smtClean="0"/>
            </a:br>
            <a:endParaRPr lang="ru-RU" sz="3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Рисунок 1" descr="http://www.valeocentre.ru/lift_2.jpg"/>
          <p:cNvPicPr/>
          <p:nvPr/>
        </p:nvPicPr>
        <p:blipFill>
          <a:blip r:embed="rId2" cstate="print">
            <a:clrChange>
              <a:clrFrom>
                <a:srgbClr val="F4BE82"/>
              </a:clrFrom>
              <a:clrTo>
                <a:srgbClr val="F4BE82">
                  <a:alpha val="0"/>
                </a:srgbClr>
              </a:clrTo>
            </a:clrChange>
          </a:blip>
          <a:srcRect/>
          <a:stretch>
            <a:fillRect/>
          </a:stretch>
        </p:blipFill>
        <p:spPr bwMode="auto">
          <a:xfrm>
            <a:off x="251520" y="332656"/>
            <a:ext cx="7704856" cy="6048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427168" cy="2388880"/>
          </a:xfrm>
        </p:spPr>
        <p:txBody>
          <a:bodyPr>
            <a:normAutofit/>
          </a:bodyPr>
          <a:lstStyle/>
          <a:p>
            <a:pPr lvl="0" algn="ctr">
              <a:buFont typeface="Wingdings" pitchFamily="2" charset="2"/>
              <a:buChar char="§"/>
            </a:pPr>
            <a:r>
              <a:rPr lang="ru-RU" dirty="0" smtClean="0">
                <a:solidFill>
                  <a:srgbClr val="00B050"/>
                </a:solidFill>
              </a:rPr>
              <a:t>Пользуйтесь </a:t>
            </a:r>
            <a:r>
              <a:rPr lang="ru-RU" dirty="0" err="1" smtClean="0">
                <a:solidFill>
                  <a:srgbClr val="00B050"/>
                </a:solidFill>
              </a:rPr>
              <a:t>домофоном</a:t>
            </a:r>
            <a:r>
              <a:rPr lang="ru-RU" dirty="0" smtClean="0">
                <a:solidFill>
                  <a:srgbClr val="00B050"/>
                </a:solidFill>
              </a:rPr>
              <a:t>, чтобы вас встретили в подъезде.</a:t>
            </a:r>
            <a:r>
              <a:rPr lang="ru-RU" dirty="0" smtClean="0"/>
              <a:t/>
            </a:r>
            <a:br>
              <a:rPr lang="ru-RU" dirty="0" smtClean="0"/>
            </a:br>
            <a:endParaRPr lang="ru-RU" dirty="0"/>
          </a:p>
        </p:txBody>
      </p:sp>
      <p:pic>
        <p:nvPicPr>
          <p:cNvPr id="3" name="Рисунок 2" descr="http://cl.rushkolnik.ru/tw_files2/urls_52/62/d-61008/61008_html_m1ed10cc4.jpg"/>
          <p:cNvPicPr/>
          <p:nvPr/>
        </p:nvPicPr>
        <p:blipFill>
          <a:blip r:embed="rId2" cstate="print">
            <a:clrChange>
              <a:clrFrom>
                <a:srgbClr val="B07682"/>
              </a:clrFrom>
              <a:clrTo>
                <a:srgbClr val="B07682">
                  <a:alpha val="0"/>
                </a:srgbClr>
              </a:clrTo>
            </a:clrChange>
          </a:blip>
          <a:srcRect t="1575" r="51881" b="21522"/>
          <a:stretch>
            <a:fillRect/>
          </a:stretch>
        </p:blipFill>
        <p:spPr bwMode="auto">
          <a:xfrm>
            <a:off x="1403648" y="2564904"/>
            <a:ext cx="5184576" cy="3883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7242048" cy="1008112"/>
          </a:xfrm>
        </p:spPr>
        <p:txBody>
          <a:bodyPr>
            <a:normAutofit fontScale="90000"/>
          </a:bodyPr>
          <a:lstStyle/>
          <a:p>
            <a:pPr algn="ctr">
              <a:lnSpc>
                <a:spcPct val="115000"/>
              </a:lnSpc>
              <a:spcBef>
                <a:spcPts val="500"/>
              </a:spcBef>
              <a:spcAft>
                <a:spcPts val="500"/>
              </a:spcAft>
            </a:pPr>
            <a:r>
              <a:rPr lang="ru-RU" sz="2000" i="1" dirty="0" smtClean="0">
                <a:latin typeface="Times New Roman"/>
                <a:ea typeface="Calibri"/>
                <a:cs typeface="Times New Roman"/>
              </a:rPr>
              <a:t/>
            </a:r>
            <a:br>
              <a:rPr lang="ru-RU" sz="2000" i="1" dirty="0" smtClean="0">
                <a:latin typeface="Times New Roman"/>
                <a:ea typeface="Calibri"/>
                <a:cs typeface="Times New Roman"/>
              </a:rPr>
            </a:br>
            <a:r>
              <a:rPr lang="ru-RU" sz="2000" i="1" dirty="0">
                <a:latin typeface="Times New Roman"/>
                <a:ea typeface="Calibri"/>
                <a:cs typeface="Times New Roman"/>
              </a:rPr>
              <a:t/>
            </a:r>
            <a:br>
              <a:rPr lang="ru-RU" sz="2000" i="1" dirty="0">
                <a:latin typeface="Times New Roman"/>
                <a:ea typeface="Calibri"/>
                <a:cs typeface="Times New Roman"/>
              </a:rPr>
            </a:br>
            <a:r>
              <a:rPr lang="ru-RU" sz="2000" i="1" dirty="0" smtClean="0">
                <a:latin typeface="Times New Roman"/>
                <a:ea typeface="Calibri"/>
                <a:cs typeface="Times New Roman"/>
              </a:rPr>
              <a:t/>
            </a:r>
            <a:br>
              <a:rPr lang="ru-RU" sz="2000" i="1" dirty="0" smtClean="0">
                <a:latin typeface="Times New Roman"/>
                <a:ea typeface="Calibri"/>
                <a:cs typeface="Times New Roman"/>
              </a:rPr>
            </a:br>
            <a:r>
              <a:rPr lang="ru-RU" sz="2000" i="1" dirty="0" smtClean="0">
                <a:latin typeface="Times New Roman"/>
                <a:ea typeface="Calibri"/>
                <a:cs typeface="Times New Roman"/>
              </a:rPr>
              <a:t>Б</a:t>
            </a:r>
            <a:r>
              <a:rPr lang="ru-RU" sz="2000" dirty="0" smtClean="0">
                <a:latin typeface="Times New Roman"/>
                <a:ea typeface="Calibri"/>
                <a:cs typeface="Times New Roman"/>
              </a:rPr>
              <a:t>езопасность </a:t>
            </a:r>
            <a:r>
              <a:rPr lang="ru-RU" sz="2000" dirty="0">
                <a:latin typeface="Times New Roman"/>
                <a:ea typeface="Calibri"/>
                <a:cs typeface="Times New Roman"/>
              </a:rPr>
              <a:t>жизнедеятельности ребенка</a:t>
            </a:r>
            <a:r>
              <a:rPr lang="ru-RU" sz="2000" dirty="0" smtClean="0">
                <a:latin typeface="Times New Roman"/>
                <a:ea typeface="Calibri"/>
                <a:cs typeface="Times New Roman"/>
              </a:rPr>
              <a:t>.</a:t>
            </a:r>
            <a:br>
              <a:rPr lang="ru-RU" sz="2000" dirty="0" smtClean="0">
                <a:latin typeface="Times New Roman"/>
                <a:ea typeface="Calibri"/>
                <a:cs typeface="Times New Roman"/>
              </a:rPr>
            </a:br>
            <a:r>
              <a:rPr lang="ru-RU" sz="2000" dirty="0" smtClean="0">
                <a:latin typeface="Times New Roman"/>
                <a:ea typeface="Calibri"/>
                <a:cs typeface="Times New Roman"/>
              </a:rPr>
              <a:t> </a:t>
            </a:r>
            <a:r>
              <a:rPr lang="ru-RU" sz="2000" dirty="0">
                <a:solidFill>
                  <a:srgbClr val="FF0000"/>
                </a:solidFill>
                <a:latin typeface="Times New Roman"/>
                <a:ea typeface="Calibri"/>
                <a:cs typeface="Times New Roman"/>
              </a:rPr>
              <a:t>Один </a:t>
            </a:r>
            <a:r>
              <a:rPr lang="ru-RU" sz="2000" dirty="0" smtClean="0">
                <a:solidFill>
                  <a:srgbClr val="FF0000"/>
                </a:solidFill>
                <a:latin typeface="Times New Roman"/>
                <a:ea typeface="Calibri"/>
                <a:cs typeface="Times New Roman"/>
              </a:rPr>
              <a:t>дома</a:t>
            </a:r>
            <a:r>
              <a:rPr lang="ru-RU" sz="2000" dirty="0">
                <a:solidFill>
                  <a:srgbClr val="FF0000"/>
                </a:solidFill>
                <a:latin typeface="Times New Roman"/>
                <a:ea typeface="Calibri"/>
                <a:cs typeface="Times New Roman"/>
              </a:rPr>
              <a:t>.</a:t>
            </a:r>
            <a:r>
              <a:rPr lang="ru-RU" sz="2000" dirty="0">
                <a:solidFill>
                  <a:srgbClr val="FF0000"/>
                </a:solidFill>
                <a:latin typeface="Calibri"/>
                <a:ea typeface="Calibri"/>
                <a:cs typeface="Times New Roman"/>
              </a:rPr>
              <a:t/>
            </a:r>
            <a:br>
              <a:rPr lang="ru-RU" sz="2000" dirty="0">
                <a:solidFill>
                  <a:srgbClr val="FF0000"/>
                </a:solidFill>
                <a:latin typeface="Calibri"/>
                <a:ea typeface="Calibri"/>
                <a:cs typeface="Times New Roman"/>
              </a:rPr>
            </a:br>
            <a:r>
              <a:rPr lang="ru-RU" sz="2000" dirty="0">
                <a:latin typeface="Calibri"/>
                <a:ea typeface="Calibri"/>
                <a:cs typeface="Times New Roman"/>
              </a:rPr>
              <a:t> </a:t>
            </a: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31" y="836713"/>
            <a:ext cx="6909997" cy="58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979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7704856" cy="6480720"/>
          </a:xfrm>
        </p:spPr>
        <p:txBody>
          <a:bodyPr>
            <a:noAutofit/>
          </a:bodyPr>
          <a:lstStyle/>
          <a:p>
            <a:pPr algn="just"/>
            <a:r>
              <a:rPr lang="ru-RU" sz="2500" dirty="0" smtClean="0">
                <a:solidFill>
                  <a:srgbClr val="00B050"/>
                </a:solidFill>
              </a:rPr>
              <a:t>Зачастую, выйдя во двор погулять, мы сталкиваемся с различными ситуациями и, не зная, как поступить, руководствуемся не разумом, а эмоциями. Так, например, встретив дружелюбную соседку с большой собачкой, стараемся ее погладить или протянуть руку. А песик без поводка и намордника не поймет жеста вежливости. Был случай, когда на меня бросилась собака и больно укусила за ногу. Ей не понравилось, что я проезжал мимо на велосипеде. Тогда я уяснил, что животным могут не понравиться какие-то твои действия, которые тебе кажутся безобидными.</a:t>
            </a:r>
            <a:r>
              <a:rPr lang="ru-RU" sz="2500" dirty="0" smtClean="0"/>
              <a:t/>
            </a:r>
            <a:br>
              <a:rPr lang="ru-RU" sz="2500" dirty="0" smtClean="0"/>
            </a:br>
            <a:endParaRPr lang="ru-RU" sz="25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83152" cy="1812816"/>
          </a:xfrm>
        </p:spPr>
        <p:txBody>
          <a:bodyPr>
            <a:normAutofit/>
          </a:bodyPr>
          <a:lstStyle/>
          <a:p>
            <a:pPr algn="ctr"/>
            <a:r>
              <a:rPr lang="ru-RU" dirty="0" smtClean="0">
                <a:solidFill>
                  <a:srgbClr val="FF0000"/>
                </a:solidFill>
              </a:rPr>
              <a:t>В случае нападения собаки следует:</a:t>
            </a:r>
            <a:r>
              <a:rPr lang="ru-RU" dirty="0" smtClean="0"/>
              <a:t/>
            </a:r>
            <a:br>
              <a:rPr lang="ru-RU" dirty="0" smtClean="0"/>
            </a:br>
            <a:endParaRPr lang="ru-RU" dirty="0"/>
          </a:p>
        </p:txBody>
      </p:sp>
      <p:pic>
        <p:nvPicPr>
          <p:cNvPr id="3" name="Рисунок 2" descr="http://s41.radikal.ru/i093/1201/2e/4a174c3e8ddb.jpg"/>
          <p:cNvPicPr/>
          <p:nvPr/>
        </p:nvPicPr>
        <p:blipFill>
          <a:blip r:embed="rId2" cstate="print"/>
          <a:srcRect l="28060" t="8761" r="18707" b="20085"/>
          <a:stretch>
            <a:fillRect/>
          </a:stretch>
        </p:blipFill>
        <p:spPr bwMode="auto">
          <a:xfrm>
            <a:off x="899592" y="1700808"/>
            <a:ext cx="5976664" cy="47220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355160" cy="6277312"/>
          </a:xfrm>
        </p:spPr>
        <p:txBody>
          <a:bodyPr>
            <a:normAutofit fontScale="90000"/>
          </a:bodyPr>
          <a:lstStyle/>
          <a:p>
            <a:r>
              <a:rPr lang="ru-RU" dirty="0" smtClean="0">
                <a:solidFill>
                  <a:srgbClr val="00B050"/>
                </a:solidFill>
              </a:rPr>
              <a:t>• развернуться к собаке боком и громко отдать несколько команд («Фу!», «Нельзя!», «Сидеть!», «Лежать!»);</a:t>
            </a:r>
            <a:br>
              <a:rPr lang="ru-RU" dirty="0" smtClean="0">
                <a:solidFill>
                  <a:srgbClr val="00B050"/>
                </a:solidFill>
              </a:rPr>
            </a:br>
            <a:r>
              <a:rPr lang="ru-RU" dirty="0" smtClean="0">
                <a:solidFill>
                  <a:srgbClr val="00B050"/>
                </a:solidFill>
              </a:rPr>
              <a:t>• не делая резких движений, позвать хозяина (если он недалеко);</a:t>
            </a:r>
            <a:br>
              <a:rPr lang="ru-RU" dirty="0" smtClean="0">
                <a:solidFill>
                  <a:srgbClr val="00B050"/>
                </a:solidFill>
              </a:rPr>
            </a:br>
            <a:r>
              <a:rPr lang="ru-RU" dirty="0" smtClean="0">
                <a:solidFill>
                  <a:srgbClr val="00B050"/>
                </a:solidFill>
              </a:rPr>
              <a:t>• если рядом никого нет, немедленно уходить от собаки, не ускоряя движения;</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7211144" cy="6264696"/>
          </a:xfrm>
        </p:spPr>
        <p:txBody>
          <a:bodyPr>
            <a:normAutofit/>
          </a:bodyPr>
          <a:lstStyle/>
          <a:p>
            <a:r>
              <a:rPr lang="ru-RU" dirty="0" smtClean="0">
                <a:solidFill>
                  <a:srgbClr val="00B050"/>
                </a:solidFill>
              </a:rPr>
              <a:t>• нельзя кричать, махать руками, бросать камни и палки, смотреть собаке в глаза; </a:t>
            </a:r>
            <a:br>
              <a:rPr lang="ru-RU" dirty="0" smtClean="0">
                <a:solidFill>
                  <a:srgbClr val="00B050"/>
                </a:solidFill>
              </a:rPr>
            </a:br>
            <a:r>
              <a:rPr lang="ru-RU" dirty="0" smtClean="0">
                <a:solidFill>
                  <a:srgbClr val="00B050"/>
                </a:solidFill>
              </a:rPr>
              <a:t>• если собака готовится к прыжку (приседает), надо прижать подбородок к груди и выставить вперед локти;</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Рисунок 2" descr="http://i.shkola-gorodishe.ru/u/38/067b98b0af11e293506d076f6b2996/-/73983307_doktor.png"/>
          <p:cNvPicPr/>
          <p:nvPr/>
        </p:nvPicPr>
        <p:blipFill>
          <a:blip r:embed="rId2" cstate="print"/>
          <a:srcRect/>
          <a:stretch>
            <a:fillRect/>
          </a:stretch>
        </p:blipFill>
        <p:spPr bwMode="auto">
          <a:xfrm>
            <a:off x="2123728" y="2203991"/>
            <a:ext cx="4032448" cy="4654009"/>
          </a:xfrm>
          <a:prstGeom prst="rect">
            <a:avLst/>
          </a:prstGeom>
          <a:noFill/>
          <a:ln w="9525">
            <a:noFill/>
            <a:miter lim="800000"/>
            <a:headEnd/>
            <a:tailEnd/>
          </a:ln>
        </p:spPr>
      </p:pic>
      <p:sp>
        <p:nvSpPr>
          <p:cNvPr id="2" name="Заголовок 1"/>
          <p:cNvSpPr>
            <a:spLocks noGrp="1"/>
          </p:cNvSpPr>
          <p:nvPr>
            <p:ph type="title"/>
          </p:nvPr>
        </p:nvSpPr>
        <p:spPr>
          <a:xfrm>
            <a:off x="457200" y="320040"/>
            <a:ext cx="7355160" cy="2604904"/>
          </a:xfrm>
        </p:spPr>
        <p:txBody>
          <a:bodyPr/>
          <a:lstStyle/>
          <a:p>
            <a:pPr algn="ctr"/>
            <a:r>
              <a:rPr lang="ru-RU" dirty="0" smtClean="0">
                <a:solidFill>
                  <a:srgbClr val="00B050"/>
                </a:solidFill>
              </a:rPr>
              <a:t>• в случае укуса немедленно обратиться в травм. пункт.</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355160" cy="6277312"/>
          </a:xfrm>
        </p:spPr>
        <p:txBody>
          <a:bodyPr>
            <a:normAutofit fontScale="90000"/>
          </a:bodyPr>
          <a:lstStyle/>
          <a:p>
            <a:pPr algn="ctr"/>
            <a:r>
              <a:rPr lang="ru-RU" b="0" dirty="0" smtClean="0">
                <a:solidFill>
                  <a:srgbClr val="00B050"/>
                </a:solidFill>
              </a:rPr>
              <a:t>Чтобы вдруг не настигла стихия,</a:t>
            </a:r>
            <a:br>
              <a:rPr lang="ru-RU" b="0" dirty="0" smtClean="0">
                <a:solidFill>
                  <a:srgbClr val="00B050"/>
                </a:solidFill>
              </a:rPr>
            </a:br>
            <a:r>
              <a:rPr lang="ru-RU" b="0" dirty="0" smtClean="0">
                <a:solidFill>
                  <a:srgbClr val="00B050"/>
                </a:solidFill>
              </a:rPr>
              <a:t>Не накрыла внезапно беда,</a:t>
            </a:r>
            <a:br>
              <a:rPr lang="ru-RU" b="0" dirty="0" smtClean="0">
                <a:solidFill>
                  <a:srgbClr val="00B050"/>
                </a:solidFill>
              </a:rPr>
            </a:br>
            <a:r>
              <a:rPr lang="ru-RU" b="0" dirty="0" smtClean="0">
                <a:solidFill>
                  <a:srgbClr val="00B050"/>
                </a:solidFill>
              </a:rPr>
              <a:t>Мы должны принять меры такие,</a:t>
            </a:r>
            <a:br>
              <a:rPr lang="ru-RU" b="0" dirty="0" smtClean="0">
                <a:solidFill>
                  <a:srgbClr val="00B050"/>
                </a:solidFill>
              </a:rPr>
            </a:br>
            <a:r>
              <a:rPr lang="ru-RU" b="0" dirty="0" smtClean="0">
                <a:solidFill>
                  <a:srgbClr val="00B050"/>
                </a:solidFill>
              </a:rPr>
              <a:t>Чтоб отпор был готов ей всегда!</a:t>
            </a:r>
            <a:br>
              <a:rPr lang="ru-RU" b="0" dirty="0" smtClean="0">
                <a:solidFill>
                  <a:srgbClr val="00B050"/>
                </a:solidFill>
              </a:rPr>
            </a:br>
            <a:r>
              <a:rPr lang="ru-RU" b="0" dirty="0" smtClean="0">
                <a:solidFill>
                  <a:srgbClr val="00B050"/>
                </a:solidFill>
              </a:rPr>
              <a:t>Для победы решенья ищите,</a:t>
            </a:r>
            <a:br>
              <a:rPr lang="ru-RU" b="0" dirty="0" smtClean="0">
                <a:solidFill>
                  <a:srgbClr val="00B050"/>
                </a:solidFill>
              </a:rPr>
            </a:br>
            <a:r>
              <a:rPr lang="ru-RU" b="0" dirty="0" smtClean="0">
                <a:solidFill>
                  <a:srgbClr val="00B050"/>
                </a:solidFill>
              </a:rPr>
              <a:t>Пред бедою нельзя отступать,</a:t>
            </a:r>
            <a:br>
              <a:rPr lang="ru-RU" b="0" dirty="0" smtClean="0">
                <a:solidFill>
                  <a:srgbClr val="00B050"/>
                </a:solidFill>
              </a:rPr>
            </a:br>
            <a:r>
              <a:rPr lang="ru-RU" b="0" dirty="0" smtClean="0">
                <a:solidFill>
                  <a:srgbClr val="00B050"/>
                </a:solidFill>
              </a:rPr>
              <a:t>Наши знания вы получите</a:t>
            </a:r>
            <a:br>
              <a:rPr lang="ru-RU" b="0" dirty="0" smtClean="0">
                <a:solidFill>
                  <a:srgbClr val="00B050"/>
                </a:solidFill>
              </a:rPr>
            </a:br>
            <a:r>
              <a:rPr lang="ru-RU" b="0" dirty="0" smtClean="0">
                <a:solidFill>
                  <a:srgbClr val="00B050"/>
                </a:solidFill>
              </a:rPr>
              <a:t>И умейте вы их применять!</a:t>
            </a:r>
            <a:br>
              <a:rPr lang="ru-RU" b="0" dirty="0" smtClean="0">
                <a:solidFill>
                  <a:srgbClr val="00B050"/>
                </a:solidFill>
              </a:rPr>
            </a:br>
            <a:endParaRPr lang="ru-RU" dirty="0">
              <a:solidFill>
                <a:srgbClr val="00B05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7920880" cy="6195088"/>
          </a:xfrm>
        </p:spPr>
        <p:txBody>
          <a:bodyPr>
            <a:normAutofit fontScale="92500" lnSpcReduction="10000"/>
          </a:bodyPr>
          <a:lstStyle/>
          <a:p>
            <a:pPr marL="0" indent="0" algn="ctr">
              <a:buNone/>
            </a:pPr>
            <a:r>
              <a:rPr lang="ru-RU" sz="4000" b="1" dirty="0" smtClean="0">
                <a:solidFill>
                  <a:srgbClr val="C00000"/>
                </a:solidFill>
                <a:latin typeface="Tahoma"/>
                <a:ea typeface="Times New Roman"/>
              </a:rPr>
              <a:t>Типичные причины травм </a:t>
            </a:r>
            <a:r>
              <a:rPr lang="ru-RU" sz="4000" b="1" dirty="0">
                <a:solidFill>
                  <a:srgbClr val="C00000"/>
                </a:solidFill>
                <a:latin typeface="Tahoma"/>
                <a:ea typeface="Times New Roman"/>
              </a:rPr>
              <a:t>у </a:t>
            </a:r>
            <a:r>
              <a:rPr lang="ru-RU" sz="4000" b="1" dirty="0" smtClean="0">
                <a:solidFill>
                  <a:srgbClr val="C00000"/>
                </a:solidFill>
                <a:latin typeface="Tahoma"/>
                <a:ea typeface="Times New Roman"/>
              </a:rPr>
              <a:t>детей</a:t>
            </a:r>
          </a:p>
          <a:p>
            <a:r>
              <a:rPr lang="ru-RU" sz="4000" dirty="0" smtClean="0">
                <a:solidFill>
                  <a:srgbClr val="000000"/>
                </a:solidFill>
                <a:latin typeface="Times New Roman" panose="02020603050405020304" pitchFamily="18" charset="0"/>
                <a:ea typeface="Times New Roman"/>
                <a:cs typeface="Times New Roman" panose="02020603050405020304" pitchFamily="18" charset="0"/>
              </a:rPr>
              <a:t>Плохая ориентировка  </a:t>
            </a:r>
            <a:r>
              <a:rPr lang="ru-RU" sz="4000" dirty="0">
                <a:solidFill>
                  <a:srgbClr val="000000"/>
                </a:solidFill>
                <a:latin typeface="Times New Roman" panose="02020603050405020304" pitchFamily="18" charset="0"/>
                <a:ea typeface="Times New Roman"/>
                <a:cs typeface="Times New Roman" panose="02020603050405020304" pitchFamily="18" charset="0"/>
              </a:rPr>
              <a:t>в окружающих </a:t>
            </a:r>
            <a:r>
              <a:rPr lang="ru-RU" sz="4000" dirty="0" smtClean="0">
                <a:solidFill>
                  <a:srgbClr val="000000"/>
                </a:solidFill>
                <a:latin typeface="Times New Roman" panose="02020603050405020304" pitchFamily="18" charset="0"/>
                <a:ea typeface="Times New Roman"/>
                <a:cs typeface="Times New Roman" panose="02020603050405020304" pitchFamily="18" charset="0"/>
              </a:rPr>
              <a:t>условиях.</a:t>
            </a:r>
          </a:p>
          <a:p>
            <a:pPr algn="just">
              <a:spcBef>
                <a:spcPts val="0"/>
              </a:spcBef>
            </a:pPr>
            <a:r>
              <a:rPr lang="ru-RU" sz="4000" dirty="0" smtClean="0">
                <a:solidFill>
                  <a:srgbClr val="000000"/>
                </a:solidFill>
                <a:latin typeface="Times New Roman" panose="02020603050405020304" pitchFamily="18" charset="0"/>
                <a:ea typeface="Times New Roman"/>
                <a:cs typeface="Times New Roman" panose="02020603050405020304" pitchFamily="18" charset="0"/>
              </a:rPr>
              <a:t>Несоблюдения </a:t>
            </a:r>
            <a:r>
              <a:rPr lang="ru-RU" sz="4000" dirty="0">
                <a:solidFill>
                  <a:srgbClr val="000000"/>
                </a:solidFill>
                <a:latin typeface="Times New Roman" panose="02020603050405020304" pitchFamily="18" charset="0"/>
                <a:ea typeface="Times New Roman"/>
                <a:cs typeface="Times New Roman" panose="02020603050405020304" pitchFamily="18" charset="0"/>
              </a:rPr>
              <a:t>правил содержания домашнего хозяйства, а также дворов, недостаточной уборки тротуаров</a:t>
            </a:r>
            <a:r>
              <a:rPr lang="ru-RU" sz="4000" dirty="0" smtClean="0">
                <a:solidFill>
                  <a:srgbClr val="000000"/>
                </a:solidFill>
                <a:latin typeface="Times New Roman" panose="02020603050405020304" pitchFamily="18" charset="0"/>
                <a:ea typeface="Times New Roman"/>
                <a:cs typeface="Times New Roman" panose="02020603050405020304" pitchFamily="18" charset="0"/>
              </a:rPr>
              <a:t>.</a:t>
            </a:r>
          </a:p>
          <a:p>
            <a:pPr algn="just">
              <a:spcBef>
                <a:spcPts val="0"/>
              </a:spcBef>
            </a:pPr>
            <a:r>
              <a:rPr lang="ru-RU" sz="4000" dirty="0" smtClean="0">
                <a:solidFill>
                  <a:srgbClr val="000000"/>
                </a:solidFill>
                <a:latin typeface="Times New Roman" panose="02020603050405020304" pitchFamily="18" charset="0"/>
                <a:ea typeface="Times New Roman"/>
                <a:cs typeface="Times New Roman" panose="02020603050405020304" pitchFamily="18" charset="0"/>
              </a:rPr>
              <a:t>Детская подвижность, расторможенность </a:t>
            </a:r>
            <a:r>
              <a:rPr lang="ru-RU" sz="4000" dirty="0">
                <a:solidFill>
                  <a:srgbClr val="000000"/>
                </a:solidFill>
                <a:latin typeface="Times New Roman" panose="02020603050405020304" pitchFamily="18" charset="0"/>
                <a:ea typeface="Times New Roman"/>
                <a:cs typeface="Times New Roman" panose="02020603050405020304" pitchFamily="18" charset="0"/>
              </a:rPr>
              <a:t>и высокая возбудимость </a:t>
            </a:r>
            <a:r>
              <a:rPr lang="ru-RU" sz="4000" dirty="0" smtClean="0">
                <a:solidFill>
                  <a:srgbClr val="000000"/>
                </a:solidFill>
                <a:latin typeface="Times New Roman" panose="02020603050405020304" pitchFamily="18" charset="0"/>
                <a:ea typeface="Times New Roman"/>
                <a:cs typeface="Times New Roman" panose="02020603050405020304" pitchFamily="18" charset="0"/>
              </a:rPr>
              <a:t>детей</a:t>
            </a:r>
          </a:p>
          <a:p>
            <a:pPr marL="0" indent="0" algn="just">
              <a:spcBef>
                <a:spcPts val="0"/>
              </a:spcBef>
              <a:buNone/>
            </a:pPr>
            <a:endParaRPr lang="ru-RU" sz="2800" dirty="0">
              <a:latin typeface="Times New Roman" panose="02020603050405020304" pitchFamily="18" charset="0"/>
              <a:ea typeface="Calibri"/>
              <a:cs typeface="Times New Roman" panose="02020603050405020304" pitchFamily="18" charset="0"/>
            </a:endParaRPr>
          </a:p>
          <a:p>
            <a:pPr marL="0" indent="0">
              <a:buNone/>
            </a:pPr>
            <a:endParaRPr lang="ru-RU" b="1" dirty="0">
              <a:solidFill>
                <a:srgbClr val="C00000"/>
              </a:solidFill>
            </a:endParaRPr>
          </a:p>
        </p:txBody>
      </p:sp>
    </p:spTree>
    <p:extLst>
      <p:ext uri="{BB962C8B-B14F-4D97-AF65-F5344CB8AC3E}">
        <p14:creationId xmlns:p14="http://schemas.microsoft.com/office/powerpoint/2010/main" val="3162551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516672"/>
          </a:xfrm>
        </p:spPr>
        <p:txBody>
          <a:bodyPr>
            <a:normAutofit/>
          </a:bodyPr>
          <a:lstStyle/>
          <a:p>
            <a:pPr algn="ctr"/>
            <a:r>
              <a:rPr lang="ru-RU" sz="2400" dirty="0" smtClean="0">
                <a:solidFill>
                  <a:srgbClr val="FF0000"/>
                </a:solidFill>
              </a:rPr>
              <a:t>ДОМАШНЕЕ    ЗАДАНИЕ</a:t>
            </a:r>
            <a:endParaRPr lang="ru-RU" sz="2400" dirty="0">
              <a:solidFill>
                <a:srgbClr val="FF0000"/>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980728"/>
            <a:ext cx="7344816"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8996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7920880" cy="6195088"/>
          </a:xfrm>
        </p:spPr>
        <p:txBody>
          <a:bodyPr>
            <a:normAutofit/>
          </a:bodyPr>
          <a:lstStyle/>
          <a:p>
            <a:pPr marL="0" indent="0" algn="ctr">
              <a:lnSpc>
                <a:spcPct val="115000"/>
              </a:lnSpc>
              <a:spcAft>
                <a:spcPts val="1000"/>
              </a:spcAft>
              <a:buNone/>
            </a:pPr>
            <a:r>
              <a:rPr lang="ru-RU" sz="2800" dirty="0">
                <a:latin typeface="Times New Roman"/>
                <a:ea typeface="Times New Roman"/>
                <a:cs typeface="Times New Roman"/>
              </a:rPr>
              <a:t>  </a:t>
            </a:r>
            <a:r>
              <a:rPr lang="ru-RU" sz="3200" b="1" i="1" dirty="0" smtClean="0">
                <a:solidFill>
                  <a:srgbClr val="C00000"/>
                </a:solidFill>
                <a:latin typeface="Times New Roman" panose="02020603050405020304" pitchFamily="18" charset="0"/>
                <a:ea typeface="Times New Roman"/>
                <a:cs typeface="Times New Roman" panose="02020603050405020304" pitchFamily="18" charset="0"/>
              </a:rPr>
              <a:t>Безопасность </a:t>
            </a:r>
            <a:r>
              <a:rPr lang="ru-RU" sz="3200" b="1" i="1" dirty="0">
                <a:solidFill>
                  <a:srgbClr val="C00000"/>
                </a:solidFill>
                <a:latin typeface="Times New Roman" panose="02020603050405020304" pitchFamily="18" charset="0"/>
                <a:ea typeface="Times New Roman"/>
                <a:cs typeface="Times New Roman" panose="02020603050405020304" pitchFamily="18" charset="0"/>
              </a:rPr>
              <a:t>жизни ребенка и охрана его здоровья – одни из актуальнейших задач дошкольного воспитания. При этом важно не просто оберегать ребенка от опасностей, а готовить его к встрече с возможными трудностями, формировать представления о наиболее   опасных  ситуациях, о необходимости, прививать ему навыки безопасного поведения.</a:t>
            </a:r>
            <a:endParaRPr lang="ru-RU" sz="3200" dirty="0">
              <a:solidFill>
                <a:srgbClr val="C00000"/>
              </a:solidFill>
              <a:latin typeface="Times New Roman" panose="02020603050405020304" pitchFamily="18" charset="0"/>
              <a:ea typeface="Calibri"/>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1093028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5148064" y="1196752"/>
            <a:ext cx="3670034" cy="4464496"/>
          </a:xfrm>
        </p:spPr>
        <p:txBody>
          <a:bodyPr>
            <a:normAutofit fontScale="92500" lnSpcReduction="20000"/>
          </a:bodyPr>
          <a:lstStyle/>
          <a:p>
            <a:r>
              <a:rPr lang="ru-RU" sz="2200" dirty="0"/>
              <a:t>необходимо отметить, что данная проблема очень актуальна и важна - необходимо воспитывать у детей </a:t>
            </a:r>
            <a:r>
              <a:rPr lang="ru-RU" sz="2200" dirty="0" smtClean="0"/>
              <a:t>навыки </a:t>
            </a:r>
            <a:r>
              <a:rPr lang="ru-RU" sz="2200" dirty="0"/>
              <a:t>безопасного поведения. А это процесс длительный, работа не одного дня. Для </a:t>
            </a:r>
            <a:r>
              <a:rPr lang="ru-RU" sz="2200" dirty="0" err="1"/>
              <a:t>того,чтобы</a:t>
            </a:r>
            <a:r>
              <a:rPr lang="ru-RU" sz="2200" dirty="0"/>
              <a:t> она принесла результаты, работа должна быть </a:t>
            </a:r>
            <a:r>
              <a:rPr lang="ru-RU" sz="2200" dirty="0" err="1"/>
              <a:t>систематической.И</a:t>
            </a:r>
            <a:r>
              <a:rPr lang="ru-RU" sz="2200" dirty="0"/>
              <a:t> еще одно важное требование - нужно иметь не только теоретические знания, но и уметь применять их на практике</a:t>
            </a:r>
            <a:r>
              <a:rPr lang="ru-RU" sz="2200" b="1" dirty="0">
                <a:solidFill>
                  <a:schemeClr val="bg1"/>
                </a:solidFill>
              </a:rPr>
              <a:t>. А это - самое главное!</a:t>
            </a:r>
          </a:p>
          <a:p>
            <a:endParaRPr lang="ru-RU" dirty="0"/>
          </a:p>
        </p:txBody>
      </p:sp>
      <p:pic>
        <p:nvPicPr>
          <p:cNvPr id="3074"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2048" r="12048"/>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12048" r="12048"/>
          <a:stretch>
            <a:fillRect/>
          </a:stretch>
        </p:blipFill>
        <p:spPr bwMode="auto">
          <a:xfrm>
            <a:off x="683568" y="1052736"/>
            <a:ext cx="4206240" cy="4206240"/>
          </a:xfrm>
          <a:prstGeom prst="rect">
            <a:avLst/>
          </a:prstGeom>
          <a:noFill/>
          <a:ln w="107950">
            <a:no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72324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476672"/>
            <a:ext cx="7198426" cy="792088"/>
          </a:xfrm>
        </p:spPr>
        <p:txBody>
          <a:bodyPr>
            <a:normAutofit/>
          </a:bodyPr>
          <a:lstStyle/>
          <a:p>
            <a:pPr algn="ctr"/>
            <a:r>
              <a:rPr lang="ru-RU" sz="4000" dirty="0" smtClean="0"/>
              <a:t>Школа Безопасности!!!</a:t>
            </a:r>
            <a:endParaRPr lang="ru-RU" sz="4000" dirty="0"/>
          </a:p>
        </p:txBody>
      </p:sp>
      <p:sp>
        <p:nvSpPr>
          <p:cNvPr id="3" name="Текст 2"/>
          <p:cNvSpPr>
            <a:spLocks noGrp="1"/>
          </p:cNvSpPr>
          <p:nvPr>
            <p:ph type="body" sz="half" idx="2"/>
          </p:nvPr>
        </p:nvSpPr>
        <p:spPr>
          <a:xfrm>
            <a:off x="5389098" y="4365104"/>
            <a:ext cx="2999326" cy="838770"/>
          </a:xfrm>
        </p:spPr>
        <p:txBody>
          <a:bodyPr/>
          <a:lstStyle/>
          <a:p>
            <a:endParaRPr lang="ru-RU" dirty="0" smtClean="0"/>
          </a:p>
          <a:p>
            <a:endParaRPr lang="ru-RU" dirty="0"/>
          </a:p>
        </p:txBody>
      </p:sp>
      <p:pic>
        <p:nvPicPr>
          <p:cNvPr id="16386" name="Picture 2" descr="C:\Users\uwer\Desktop\Рабочий стол\планирование 15 год\безопасность\безопасность МКДОУ 59\месячник безопасности 14\DSCN177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21864" r="21864"/>
          <a:stretch>
            <a:fillRect/>
          </a:stretch>
        </p:blipFill>
        <p:spPr bwMode="auto">
          <a:xfrm>
            <a:off x="1619672" y="1556792"/>
            <a:ext cx="4988438" cy="498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8590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Уголки  безопасности</a:t>
            </a:r>
            <a:endParaRPr lang="ru-RU" dirty="0"/>
          </a:p>
        </p:txBody>
      </p:sp>
      <p:pic>
        <p:nvPicPr>
          <p:cNvPr id="5122" name="Picture 2" descr="C:\Users\uwer\Desktop\день безопасности\Изображение 25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204864"/>
            <a:ext cx="3024336" cy="40324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uwer\Desktop\день безопасности\Изображение 2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628800"/>
            <a:ext cx="2972658" cy="396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0373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   Уголки  </a:t>
            </a:r>
            <a:r>
              <a:rPr lang="ru-RU"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безопасности</a:t>
            </a:r>
            <a:endParaRPr lang="ru-RU" dirty="0"/>
          </a:p>
        </p:txBody>
      </p:sp>
      <p:pic>
        <p:nvPicPr>
          <p:cNvPr id="4099" name="Picture 3" descr="C:\Users\uwer\Desktop\день безопасности\Изображение 26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628800"/>
            <a:ext cx="3769849" cy="2827387"/>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descr="C:\Users\uwer\Desktop\день безопасности\Изображение 26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348880"/>
            <a:ext cx="3004185" cy="4004310"/>
          </a:xfrm>
          <a:prstGeom prst="rect">
            <a:avLst/>
          </a:prstGeom>
          <a:noFill/>
          <a:ln>
            <a:noFill/>
          </a:ln>
        </p:spPr>
      </p:pic>
    </p:spTree>
    <p:extLst>
      <p:ext uri="{BB962C8B-B14F-4D97-AF65-F5344CB8AC3E}">
        <p14:creationId xmlns:p14="http://schemas.microsoft.com/office/powerpoint/2010/main" val="19130104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Дорога, дорога……</a:t>
            </a:r>
            <a:endParaRPr lang="ru-RU" dirty="0"/>
          </a:p>
        </p:txBody>
      </p:sp>
      <p:pic>
        <p:nvPicPr>
          <p:cNvPr id="3074" name="Picture 2" descr="C:\Users\uwer\Desktop\день безопасности\Изображение 24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6792"/>
            <a:ext cx="4825967" cy="3619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wer\Desktop\день безопасности\Изображение 2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284984"/>
            <a:ext cx="4441924" cy="333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481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948720"/>
          </a:xfrm>
        </p:spPr>
        <p:txBody>
          <a:bodyPr/>
          <a:lstStyle/>
          <a:p>
            <a:pPr algn="ctr"/>
            <a:r>
              <a:rPr lang="ru-RU" dirty="0" smtClean="0"/>
              <a:t>День БЕЗОПАСНОСТИ</a:t>
            </a:r>
            <a:endParaRPr lang="ru-RU" dirty="0"/>
          </a:p>
        </p:txBody>
      </p:sp>
      <p:pic>
        <p:nvPicPr>
          <p:cNvPr id="2050" name="Picture 2" descr="C:\Users\uwer\Desktop\день безопасности\Изображение 21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8734" y="1340768"/>
            <a:ext cx="4153892" cy="31154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01008"/>
            <a:ext cx="412358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6323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День </a:t>
            </a:r>
            <a:r>
              <a:rPr lang="ru-RU" dirty="0"/>
              <a:t>БЕЗОПАСНОСТИ</a:t>
            </a:r>
          </a:p>
        </p:txBody>
      </p:sp>
      <p:pic>
        <p:nvPicPr>
          <p:cNvPr id="7170" name="Picture 2" descr="C:\Users\uwer\Desktop\день безопасности\Изображение 17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84784"/>
            <a:ext cx="4249903" cy="318742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501008"/>
            <a:ext cx="4151313"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3629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В гостях  команда </a:t>
            </a:r>
            <a:br>
              <a:rPr lang="ru-RU" dirty="0" smtClean="0"/>
            </a:br>
            <a:r>
              <a:rPr lang="ru-RU" dirty="0" smtClean="0"/>
              <a:t>юных пожарных</a:t>
            </a:r>
            <a:endParaRPr lang="ru-RU" dirty="0"/>
          </a:p>
        </p:txBody>
      </p:sp>
      <p:pic>
        <p:nvPicPr>
          <p:cNvPr id="1026" name="Picture 2" descr="C:\Users\uwer\Desktop\день безопасности\DSCF649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45608" y="1609725"/>
            <a:ext cx="6462184" cy="484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49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7920880" cy="6195088"/>
          </a:xfrm>
        </p:spPr>
        <p:txBody>
          <a:bodyPr>
            <a:normAutofit fontScale="25000" lnSpcReduction="20000"/>
          </a:bodyPr>
          <a:lstStyle/>
          <a:p>
            <a:pPr marL="0" indent="0" algn="ctr">
              <a:lnSpc>
                <a:spcPct val="120000"/>
              </a:lnSpc>
              <a:spcBef>
                <a:spcPts val="0"/>
              </a:spcBef>
              <a:buNone/>
            </a:pPr>
            <a:r>
              <a:rPr lang="ru-RU" sz="7400" b="1" dirty="0" smtClean="0">
                <a:solidFill>
                  <a:srgbClr val="C00000"/>
                </a:solidFill>
                <a:latin typeface="Times New Roman" panose="02020603050405020304" pitchFamily="18" charset="0"/>
                <a:ea typeface="Times New Roman"/>
                <a:cs typeface="Times New Roman" panose="02020603050405020304" pitchFamily="18" charset="0"/>
              </a:rPr>
              <a:t>Наиболее типичные, часто встречающиеся травмы у детей можно классифицировать.</a:t>
            </a:r>
            <a:endParaRPr lang="ru-RU" sz="7400" dirty="0" smtClean="0">
              <a:solidFill>
                <a:srgbClr val="C00000"/>
              </a:solidFill>
              <a:latin typeface="Times New Roman" panose="02020603050405020304" pitchFamily="18" charset="0"/>
              <a:ea typeface="Calibri"/>
              <a:cs typeface="Times New Roman" panose="02020603050405020304" pitchFamily="18" charset="0"/>
            </a:endParaRPr>
          </a:p>
          <a:p>
            <a:pPr marL="0" indent="0" algn="just">
              <a:lnSpc>
                <a:spcPct val="120000"/>
              </a:lnSpc>
              <a:spcBef>
                <a:spcPts val="0"/>
              </a:spcBef>
              <a:buNone/>
            </a:pPr>
            <a:r>
              <a:rPr lang="ru-RU" sz="7400" b="1" i="1" dirty="0" smtClean="0">
                <a:solidFill>
                  <a:srgbClr val="C00000"/>
                </a:solidFill>
                <a:latin typeface="Times New Roman" panose="02020603050405020304" pitchFamily="18" charset="0"/>
                <a:ea typeface="Times New Roman"/>
                <a:cs typeface="Times New Roman" panose="02020603050405020304" pitchFamily="18" charset="0"/>
              </a:rPr>
              <a:t>По видам:</a:t>
            </a:r>
            <a:endParaRPr lang="ru-RU" sz="7400" b="1" i="1" dirty="0" smtClean="0">
              <a:solidFill>
                <a:srgbClr val="C00000"/>
              </a:solidFill>
              <a:latin typeface="Times New Roman" panose="02020603050405020304" pitchFamily="18" charset="0"/>
              <a:ea typeface="Calibri"/>
              <a:cs typeface="Times New Roman" panose="02020603050405020304" pitchFamily="18" charset="0"/>
            </a:endParaRPr>
          </a:p>
          <a:p>
            <a:pPr algn="just">
              <a:lnSpc>
                <a:spcPct val="120000"/>
              </a:lnSpc>
              <a:spcBef>
                <a:spcPts val="0"/>
              </a:spcBef>
            </a:pPr>
            <a:r>
              <a:rPr lang="ru-RU" sz="8000" dirty="0" smtClean="0">
                <a:latin typeface="Times New Roman" panose="02020603050405020304" pitchFamily="18" charset="0"/>
                <a:ea typeface="Times New Roman"/>
                <a:cs typeface="Times New Roman" panose="02020603050405020304" pitchFamily="18" charset="0"/>
              </a:rPr>
              <a:t>падения на ровном месте (поскользнулись, зацепились, ноги заплелись);</a:t>
            </a:r>
            <a:endParaRPr lang="ru-RU" sz="8000" dirty="0" smtClean="0">
              <a:latin typeface="Times New Roman" panose="02020603050405020304" pitchFamily="18" charset="0"/>
              <a:ea typeface="Calibri"/>
              <a:cs typeface="Times New Roman" panose="02020603050405020304" pitchFamily="18" charset="0"/>
            </a:endParaRPr>
          </a:p>
          <a:p>
            <a:pPr algn="just">
              <a:lnSpc>
                <a:spcPct val="120000"/>
              </a:lnSpc>
              <a:spcBef>
                <a:spcPts val="0"/>
              </a:spcBef>
            </a:pPr>
            <a:r>
              <a:rPr lang="ru-RU" sz="8000" dirty="0" smtClean="0">
                <a:latin typeface="Times New Roman" panose="02020603050405020304" pitchFamily="18" charset="0"/>
                <a:ea typeface="Times New Roman"/>
                <a:cs typeface="Times New Roman" panose="02020603050405020304" pitchFamily="18" charset="0"/>
              </a:rPr>
              <a:t>падения с высоты (мебель, балкон, дерево, крыша);</a:t>
            </a:r>
            <a:endParaRPr lang="ru-RU" sz="8000" dirty="0" smtClean="0">
              <a:latin typeface="Times New Roman" panose="02020603050405020304" pitchFamily="18" charset="0"/>
              <a:ea typeface="Calibri"/>
              <a:cs typeface="Times New Roman" panose="02020603050405020304" pitchFamily="18" charset="0"/>
            </a:endParaRPr>
          </a:p>
          <a:p>
            <a:pPr algn="just">
              <a:lnSpc>
                <a:spcPct val="120000"/>
              </a:lnSpc>
              <a:spcBef>
                <a:spcPts val="0"/>
              </a:spcBef>
            </a:pPr>
            <a:r>
              <a:rPr lang="ru-RU" sz="8000" dirty="0" smtClean="0">
                <a:latin typeface="Times New Roman" panose="02020603050405020304" pitchFamily="18" charset="0"/>
                <a:ea typeface="Times New Roman"/>
                <a:cs typeface="Times New Roman" panose="02020603050405020304" pitchFamily="18" charset="0"/>
              </a:rPr>
              <a:t>ранения (ножницы, стекло, игла, гвоздь, нож);</a:t>
            </a:r>
            <a:endParaRPr lang="ru-RU" sz="8000" dirty="0" smtClean="0">
              <a:latin typeface="Times New Roman" panose="02020603050405020304" pitchFamily="18" charset="0"/>
              <a:ea typeface="Calibri"/>
              <a:cs typeface="Times New Roman" panose="02020603050405020304" pitchFamily="18" charset="0"/>
            </a:endParaRPr>
          </a:p>
          <a:p>
            <a:pPr algn="just">
              <a:lnSpc>
                <a:spcPct val="120000"/>
              </a:lnSpc>
              <a:spcBef>
                <a:spcPts val="0"/>
              </a:spcBef>
            </a:pPr>
            <a:r>
              <a:rPr lang="ru-RU" sz="8000" dirty="0" smtClean="0">
                <a:latin typeface="Times New Roman" panose="02020603050405020304" pitchFamily="18" charset="0"/>
                <a:ea typeface="Times New Roman"/>
                <a:cs typeface="Times New Roman" panose="02020603050405020304" pitchFamily="18" charset="0"/>
              </a:rPr>
              <a:t>ожоги (кипяток, огонь, электричество, химические вещества);</a:t>
            </a:r>
            <a:endParaRPr lang="ru-RU" sz="8000" dirty="0" smtClean="0">
              <a:latin typeface="Times New Roman" panose="02020603050405020304" pitchFamily="18" charset="0"/>
              <a:ea typeface="Calibri"/>
              <a:cs typeface="Times New Roman" panose="02020603050405020304" pitchFamily="18" charset="0"/>
            </a:endParaRPr>
          </a:p>
          <a:p>
            <a:pPr algn="just">
              <a:lnSpc>
                <a:spcPct val="120000"/>
              </a:lnSpc>
              <a:spcBef>
                <a:spcPts val="0"/>
              </a:spcBef>
            </a:pPr>
            <a:r>
              <a:rPr lang="ru-RU" sz="8000" dirty="0" smtClean="0">
                <a:latin typeface="Times New Roman" panose="02020603050405020304" pitchFamily="18" charset="0"/>
                <a:ea typeface="Times New Roman"/>
                <a:cs typeface="Times New Roman" panose="02020603050405020304" pitchFamily="18" charset="0"/>
              </a:rPr>
              <a:t>ушибы упавшими сверху предметами (полка, ваза, сосулька);</a:t>
            </a:r>
            <a:endParaRPr lang="ru-RU" sz="8000" dirty="0" smtClean="0">
              <a:latin typeface="Times New Roman" panose="02020603050405020304" pitchFamily="18" charset="0"/>
              <a:ea typeface="Calibri"/>
              <a:cs typeface="Times New Roman" panose="02020603050405020304" pitchFamily="18" charset="0"/>
            </a:endParaRPr>
          </a:p>
          <a:p>
            <a:pPr algn="just">
              <a:lnSpc>
                <a:spcPct val="120000"/>
              </a:lnSpc>
              <a:spcBef>
                <a:spcPts val="0"/>
              </a:spcBef>
            </a:pPr>
            <a:r>
              <a:rPr lang="ru-RU" sz="8000" dirty="0" smtClean="0">
                <a:latin typeface="Times New Roman" panose="02020603050405020304" pitchFamily="18" charset="0"/>
                <a:ea typeface="Times New Roman"/>
                <a:cs typeface="Times New Roman" panose="02020603050405020304" pitchFamily="18" charset="0"/>
              </a:rPr>
              <a:t>обморожения (длительное пребывание на улице в морозную, ветреную погоду);</a:t>
            </a:r>
            <a:endParaRPr lang="ru-RU" sz="8000" dirty="0" smtClean="0">
              <a:latin typeface="Times New Roman" panose="02020603050405020304" pitchFamily="18" charset="0"/>
              <a:ea typeface="Calibri"/>
              <a:cs typeface="Times New Roman" panose="02020603050405020304" pitchFamily="18" charset="0"/>
            </a:endParaRPr>
          </a:p>
          <a:p>
            <a:pPr algn="just">
              <a:lnSpc>
                <a:spcPct val="120000"/>
              </a:lnSpc>
              <a:spcBef>
                <a:spcPts val="0"/>
              </a:spcBef>
            </a:pPr>
            <a:r>
              <a:rPr lang="ru-RU" sz="8000" dirty="0" smtClean="0">
                <a:latin typeface="Times New Roman" panose="02020603050405020304" pitchFamily="18" charset="0"/>
                <a:ea typeface="Times New Roman"/>
                <a:cs typeface="Times New Roman" panose="02020603050405020304" pitchFamily="18" charset="0"/>
              </a:rPr>
              <a:t>укусы (собака, кошка, грызуны, насекомые);</a:t>
            </a:r>
            <a:endParaRPr lang="ru-RU" sz="8000" dirty="0" smtClean="0">
              <a:latin typeface="Times New Roman" panose="02020603050405020304" pitchFamily="18" charset="0"/>
              <a:ea typeface="Calibri"/>
              <a:cs typeface="Times New Roman" panose="02020603050405020304" pitchFamily="18" charset="0"/>
            </a:endParaRPr>
          </a:p>
          <a:p>
            <a:pPr algn="just">
              <a:lnSpc>
                <a:spcPct val="120000"/>
              </a:lnSpc>
              <a:spcBef>
                <a:spcPts val="0"/>
              </a:spcBef>
            </a:pPr>
            <a:r>
              <a:rPr lang="ru-RU" sz="8000" dirty="0" smtClean="0">
                <a:latin typeface="Times New Roman" panose="02020603050405020304" pitchFamily="18" charset="0"/>
                <a:ea typeface="Times New Roman"/>
                <a:cs typeface="Times New Roman" panose="02020603050405020304" pitchFamily="18" charset="0"/>
              </a:rPr>
              <a:t>отравления (ядовитые ягоды и растения, грибы, лекарства, недоброкачественная пища);</a:t>
            </a:r>
            <a:endParaRPr lang="ru-RU" sz="8000" dirty="0" smtClean="0">
              <a:latin typeface="Times New Roman" panose="02020603050405020304" pitchFamily="18" charset="0"/>
              <a:ea typeface="Calibri"/>
              <a:cs typeface="Times New Roman" panose="02020603050405020304" pitchFamily="18" charset="0"/>
            </a:endParaRPr>
          </a:p>
          <a:p>
            <a:pPr algn="just">
              <a:lnSpc>
                <a:spcPct val="120000"/>
              </a:lnSpc>
              <a:spcBef>
                <a:spcPts val="0"/>
              </a:spcBef>
            </a:pPr>
            <a:r>
              <a:rPr lang="ru-RU" sz="8000" dirty="0" smtClean="0">
                <a:latin typeface="Times New Roman" panose="02020603050405020304" pitchFamily="18" charset="0"/>
                <a:ea typeface="Times New Roman"/>
                <a:cs typeface="Times New Roman" panose="02020603050405020304" pitchFamily="18" charset="0"/>
              </a:rPr>
              <a:t>повреждения, вызванные попаданием внутрь организма инородных тел (монеты, пуговицы, мозаика, песок и другие мелкие предметы);</a:t>
            </a:r>
            <a:endParaRPr lang="ru-RU" sz="8000" dirty="0" smtClean="0">
              <a:latin typeface="Times New Roman" panose="02020603050405020304" pitchFamily="18" charset="0"/>
              <a:ea typeface="Calibri"/>
              <a:cs typeface="Times New Roman" panose="02020603050405020304" pitchFamily="18" charset="0"/>
            </a:endParaRPr>
          </a:p>
          <a:p>
            <a:pPr algn="just">
              <a:lnSpc>
                <a:spcPct val="120000"/>
              </a:lnSpc>
              <a:spcBef>
                <a:spcPts val="0"/>
              </a:spcBef>
            </a:pPr>
            <a:r>
              <a:rPr lang="ru-RU" sz="8000" dirty="0" smtClean="0">
                <a:latin typeface="Times New Roman" panose="02020603050405020304" pitchFamily="18" charset="0"/>
                <a:ea typeface="Times New Roman"/>
                <a:cs typeface="Times New Roman" panose="02020603050405020304" pitchFamily="18" charset="0"/>
              </a:rPr>
              <a:t>ушибы от избытка движения (об угол, о дверь, столкновения друг с другом);</a:t>
            </a:r>
            <a:endParaRPr lang="ru-RU" sz="8000" dirty="0" smtClean="0">
              <a:latin typeface="Times New Roman" panose="02020603050405020304" pitchFamily="18" charset="0"/>
              <a:ea typeface="Calibri"/>
              <a:cs typeface="Times New Roman" panose="02020603050405020304" pitchFamily="18" charset="0"/>
            </a:endParaRPr>
          </a:p>
          <a:p>
            <a:pPr algn="just">
              <a:lnSpc>
                <a:spcPct val="120000"/>
              </a:lnSpc>
              <a:spcBef>
                <a:spcPts val="0"/>
              </a:spcBef>
            </a:pPr>
            <a:r>
              <a:rPr lang="ru-RU" sz="8000" dirty="0" smtClean="0">
                <a:latin typeface="Times New Roman" panose="02020603050405020304" pitchFamily="18" charset="0"/>
                <a:ea typeface="Times New Roman"/>
                <a:cs typeface="Times New Roman" panose="02020603050405020304" pitchFamily="18" charset="0"/>
              </a:rPr>
              <a:t>занозы (плохо обработанные поверхности деревянных игрушек, предметов; палки, колючие растения).</a:t>
            </a:r>
            <a:endParaRPr lang="ru-RU" sz="8000" dirty="0" smtClean="0">
              <a:latin typeface="Times New Roman" panose="02020603050405020304" pitchFamily="18" charset="0"/>
              <a:ea typeface="Calibri"/>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31625517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Пешеход на переход</a:t>
            </a:r>
            <a:endParaRPr lang="ru-RU" dirty="0"/>
          </a:p>
        </p:txBody>
      </p:sp>
      <p:pic>
        <p:nvPicPr>
          <p:cNvPr id="10242" name="Picture 2" descr="C:\Users\uwer\Desktop\Рабочий стол\планирование 15 год\безопасность\безопасность МКДОУ 59\месячник безопасности 14\DSCF11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97075"/>
            <a:ext cx="7239000" cy="407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7301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descr="C:\Users\uwer\Desktop\Рабочий стол\планирование 15 год\отчет дорожная безопасность 14\акция железнодорожный переезд 14\фото безопасность\DSCF111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868434">
            <a:off x="4607408" y="2369075"/>
            <a:ext cx="4931546" cy="277399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uwer\Desktop\Рабочий стол\планирование 15 год\отчет дорожная безопасность 14\акция железнодорожный переезд 14\фото безопасность\IMG_08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3691881"/>
            <a:ext cx="3888432" cy="291632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uwer\Desktop\Рабочий стол\планирование 15 год\отчет дорожная безопасность 14\акция железнодорожный переезд 14\фото безопасность\IMG_08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0" y="381000"/>
            <a:ext cx="4352032" cy="326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4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Страна дорожных знаков!</a:t>
            </a:r>
            <a:endParaRPr lang="ru-RU" dirty="0"/>
          </a:p>
        </p:txBody>
      </p:sp>
      <p:pic>
        <p:nvPicPr>
          <p:cNvPr id="8196" name="Picture 4" descr="C:\Users\uwer\Desktop\Рабочий стол\планирование 15 год\отчет дорожная безопасность 14\акция железнодорожный переезд 14\фото безопасность\Фото-03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45608" y="1609725"/>
            <a:ext cx="6462184" cy="484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5724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Дорожно-постовая служба</a:t>
            </a:r>
            <a:endParaRPr lang="ru-RU" dirty="0"/>
          </a:p>
        </p:txBody>
      </p:sp>
      <p:pic>
        <p:nvPicPr>
          <p:cNvPr id="13314" name="Picture 2" descr="C:\Users\uwer\Desktop\Рабочий стол\планирование 15 год\безопасность\зеленый огон\DSCF016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56792"/>
            <a:ext cx="5472607" cy="4392488"/>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76584">
            <a:off x="5870039" y="2866899"/>
            <a:ext cx="3499851" cy="262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04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800" dirty="0" smtClean="0"/>
              <a:t>Кресло в машине –  гарантия безопасности вашего ребенка!</a:t>
            </a:r>
            <a:endParaRPr lang="ru-RU" sz="2800" dirty="0"/>
          </a:p>
        </p:txBody>
      </p:sp>
      <p:pic>
        <p:nvPicPr>
          <p:cNvPr id="15362" name="Picture 2" descr="C:\Users\uwer\Desktop\Рабочий стол\планирование 15 год\безопасность\безопасность МКДОУ 59\месячник безопасности 14\DSCN177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97075"/>
            <a:ext cx="7239000" cy="407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4557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804704"/>
          </a:xfrm>
        </p:spPr>
        <p:txBody>
          <a:bodyPr/>
          <a:lstStyle/>
          <a:p>
            <a:pPr algn="ctr"/>
            <a:r>
              <a:rPr lang="ru-RU" dirty="0" smtClean="0">
                <a:solidFill>
                  <a:srgbClr val="FF0000"/>
                </a:solidFill>
              </a:rPr>
              <a:t>Решение собрания</a:t>
            </a:r>
            <a:endParaRPr lang="ru-RU" dirty="0">
              <a:solidFill>
                <a:srgbClr val="FF0000"/>
              </a:solidFill>
            </a:endParaRPr>
          </a:p>
        </p:txBody>
      </p:sp>
      <p:sp>
        <p:nvSpPr>
          <p:cNvPr id="3" name="Прямоугольник 2"/>
          <p:cNvSpPr/>
          <p:nvPr/>
        </p:nvSpPr>
        <p:spPr>
          <a:xfrm>
            <a:off x="611560" y="1340768"/>
            <a:ext cx="7272808" cy="4678204"/>
          </a:xfrm>
          <a:prstGeom prst="rect">
            <a:avLst/>
          </a:prstGeom>
        </p:spPr>
        <p:txBody>
          <a:bodyPr wrap="square">
            <a:spAutoFit/>
          </a:bodyPr>
          <a:lstStyle/>
          <a:p>
            <a:pPr marL="342900" lvl="0" indent="-342900">
              <a:spcAft>
                <a:spcPts val="0"/>
              </a:spcAft>
              <a:buFont typeface="+mj-lt"/>
              <a:buAutoNum type="arabicPeriod"/>
            </a:pPr>
            <a:r>
              <a:rPr lang="ru-RU" dirty="0">
                <a:latin typeface="Calibri"/>
                <a:ea typeface="Calibri"/>
                <a:cs typeface="Times New Roman"/>
              </a:rPr>
              <a:t>Информацию по  1, 2 вопросу принять к сведению.</a:t>
            </a:r>
            <a:endParaRPr lang="ru-RU" sz="1600" dirty="0">
              <a:latin typeface="Times New Roman"/>
              <a:ea typeface="Times New Roman"/>
            </a:endParaRPr>
          </a:p>
          <a:p>
            <a:pPr marL="342900" lvl="0" indent="-342900">
              <a:spcAft>
                <a:spcPts val="0"/>
              </a:spcAft>
              <a:buFont typeface="+mj-lt"/>
              <a:buAutoNum type="arabicPeriod"/>
            </a:pPr>
            <a:r>
              <a:rPr lang="ru-RU" dirty="0">
                <a:latin typeface="Calibri"/>
                <a:ea typeface="Calibri"/>
                <a:cs typeface="Times New Roman"/>
              </a:rPr>
              <a:t>Согласно плана мероприятий по оптимизации сети </a:t>
            </a:r>
            <a:r>
              <a:rPr lang="ru-RU" dirty="0" smtClean="0">
                <a:latin typeface="Calibri"/>
                <a:ea typeface="Calibri"/>
                <a:cs typeface="Times New Roman"/>
              </a:rPr>
              <a:t>дошкольного образования КГО:</a:t>
            </a:r>
            <a:endParaRPr lang="ru-RU" sz="1600" dirty="0">
              <a:latin typeface="Times New Roman"/>
              <a:ea typeface="Times New Roman"/>
            </a:endParaRPr>
          </a:p>
          <a:p>
            <a:pPr marL="285750" indent="-285750">
              <a:spcAft>
                <a:spcPts val="0"/>
              </a:spcAft>
              <a:buFontTx/>
              <a:buChar char="-"/>
            </a:pPr>
            <a:r>
              <a:rPr lang="ru-RU" dirty="0" smtClean="0">
                <a:latin typeface="Calibri"/>
                <a:ea typeface="Calibri"/>
                <a:cs typeface="Times New Roman"/>
              </a:rPr>
              <a:t>по </a:t>
            </a:r>
            <a:r>
              <a:rPr lang="ru-RU" dirty="0">
                <a:latin typeface="Calibri"/>
                <a:ea typeface="Calibri"/>
                <a:cs typeface="Times New Roman"/>
              </a:rPr>
              <a:t>согласованию с родителями  завершить  доукомплектование групп до 01.11.2014г. </a:t>
            </a:r>
            <a:endParaRPr lang="ru-RU" dirty="0" smtClean="0">
              <a:latin typeface="Calibri"/>
              <a:ea typeface="Calibri"/>
              <a:cs typeface="Times New Roman"/>
            </a:endParaRPr>
          </a:p>
          <a:p>
            <a:pPr marL="285750" indent="-285750">
              <a:spcAft>
                <a:spcPts val="0"/>
              </a:spcAft>
              <a:buFontTx/>
              <a:buChar char="-"/>
            </a:pPr>
            <a:r>
              <a:rPr lang="ru-RU" dirty="0" smtClean="0">
                <a:latin typeface="Calibri"/>
                <a:ea typeface="Calibri"/>
                <a:cs typeface="Times New Roman"/>
              </a:rPr>
              <a:t> </a:t>
            </a:r>
            <a:r>
              <a:rPr lang="ru-RU" dirty="0">
                <a:latin typeface="Calibri"/>
                <a:ea typeface="Calibri"/>
                <a:cs typeface="Times New Roman"/>
              </a:rPr>
              <a:t>организовать работу </a:t>
            </a:r>
            <a:r>
              <a:rPr lang="ru-RU" dirty="0" err="1">
                <a:latin typeface="Calibri"/>
                <a:ea typeface="Calibri"/>
                <a:cs typeface="Times New Roman"/>
              </a:rPr>
              <a:t>логопункта</a:t>
            </a:r>
            <a:r>
              <a:rPr lang="ru-RU" dirty="0">
                <a:latin typeface="Calibri"/>
                <a:ea typeface="Calibri"/>
                <a:cs typeface="Times New Roman"/>
              </a:rPr>
              <a:t> в учреждении с 01.12.2014г. </a:t>
            </a:r>
            <a:r>
              <a:rPr lang="ru-RU" dirty="0" err="1">
                <a:latin typeface="Calibri"/>
                <a:ea typeface="Calibri"/>
                <a:cs typeface="Times New Roman"/>
              </a:rPr>
              <a:t>отв</a:t>
            </a:r>
            <a:r>
              <a:rPr lang="ru-RU" dirty="0">
                <a:latin typeface="Calibri"/>
                <a:ea typeface="Calibri"/>
                <a:cs typeface="Times New Roman"/>
              </a:rPr>
              <a:t> </a:t>
            </a:r>
            <a:r>
              <a:rPr lang="ru-RU" dirty="0" smtClean="0">
                <a:latin typeface="Calibri"/>
                <a:ea typeface="Calibri"/>
                <a:cs typeface="Times New Roman"/>
              </a:rPr>
              <a:t>заведующая С. М. Долгорукова</a:t>
            </a:r>
            <a:endParaRPr lang="ru-RU" sz="1600" dirty="0">
              <a:latin typeface="Times New Roman"/>
              <a:ea typeface="Times New Roman"/>
            </a:endParaRPr>
          </a:p>
          <a:p>
            <a:pPr>
              <a:spcAft>
                <a:spcPts val="0"/>
              </a:spcAft>
            </a:pPr>
            <a:r>
              <a:rPr lang="ru-RU" dirty="0">
                <a:latin typeface="Calibri"/>
                <a:ea typeface="Calibri"/>
                <a:cs typeface="Times New Roman"/>
              </a:rPr>
              <a:t>- </a:t>
            </a:r>
            <a:r>
              <a:rPr lang="ru-RU" dirty="0" smtClean="0">
                <a:latin typeface="Calibri"/>
                <a:ea typeface="Calibri"/>
                <a:cs typeface="Times New Roman"/>
              </a:rPr>
              <a:t> ввести </a:t>
            </a:r>
            <a:r>
              <a:rPr lang="ru-RU" dirty="0">
                <a:latin typeface="Calibri"/>
                <a:ea typeface="Calibri"/>
                <a:cs typeface="Times New Roman"/>
              </a:rPr>
              <a:t>оказание платных услуг в учреждении. Родителям  определиться с выбором платных услуг. Срок до 01.12.2014</a:t>
            </a:r>
            <a:endParaRPr lang="ru-RU" sz="1600" dirty="0">
              <a:latin typeface="Times New Roman"/>
              <a:ea typeface="Times New Roman"/>
            </a:endParaRPr>
          </a:p>
          <a:p>
            <a:pPr lvl="0">
              <a:spcAft>
                <a:spcPts val="0"/>
              </a:spcAft>
            </a:pPr>
            <a:r>
              <a:rPr lang="ru-RU" dirty="0" smtClean="0">
                <a:latin typeface="Calibri"/>
                <a:ea typeface="Calibri"/>
                <a:cs typeface="Times New Roman"/>
              </a:rPr>
              <a:t>3.  Родителям  систематически закреплять знания детей полученные в детском саду, учить собственным примером   правилам  личной безопасности в социуме. Срок постоянно.</a:t>
            </a:r>
            <a:endParaRPr lang="ru-RU" sz="1600" dirty="0" smtClean="0">
              <a:latin typeface="Times New Roman"/>
              <a:ea typeface="Times New Roman"/>
            </a:endParaRPr>
          </a:p>
          <a:p>
            <a:pPr lvl="0">
              <a:spcAft>
                <a:spcPts val="0"/>
              </a:spcAft>
            </a:pPr>
            <a:r>
              <a:rPr lang="ru-RU" smtClean="0">
                <a:latin typeface="Calibri"/>
                <a:ea typeface="Calibri"/>
                <a:cs typeface="Times New Roman"/>
              </a:rPr>
              <a:t>4.Родители </a:t>
            </a:r>
            <a:r>
              <a:rPr lang="ru-RU" dirty="0">
                <a:latin typeface="Calibri"/>
                <a:ea typeface="Calibri"/>
                <a:cs typeface="Times New Roman"/>
              </a:rPr>
              <a:t>и  Детский сад   несут  ответственность за  создание условий обеспечивающих  личную безопасность  жизни и здоровья детей.                                                     Постоянно</a:t>
            </a:r>
            <a:endParaRPr lang="ru-RU" sz="1600" dirty="0">
              <a:latin typeface="Times New Roman"/>
              <a:ea typeface="Times New Roman"/>
            </a:endParaRPr>
          </a:p>
          <a:p>
            <a:pPr>
              <a:spcAft>
                <a:spcPts val="0"/>
              </a:spcAft>
            </a:pPr>
            <a:r>
              <a:rPr lang="ru-RU" sz="2800" dirty="0">
                <a:solidFill>
                  <a:srgbClr val="FF0000"/>
                </a:solidFill>
                <a:latin typeface="Calibri"/>
                <a:ea typeface="Calibri"/>
                <a:cs typeface="Times New Roman"/>
              </a:rPr>
              <a:t> </a:t>
            </a:r>
            <a:endParaRPr lang="ru-RU" sz="1600" dirty="0">
              <a:effectLst/>
              <a:latin typeface="Times New Roman"/>
              <a:ea typeface="Times New Roman"/>
            </a:endParaRPr>
          </a:p>
        </p:txBody>
      </p:sp>
    </p:spTree>
    <p:extLst>
      <p:ext uri="{BB962C8B-B14F-4D97-AF65-F5344CB8AC3E}">
        <p14:creationId xmlns:p14="http://schemas.microsoft.com/office/powerpoint/2010/main" val="3486360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7920880" cy="6195088"/>
          </a:xfrm>
        </p:spPr>
        <p:txBody>
          <a:bodyPr/>
          <a:lstStyle/>
          <a:p>
            <a:pPr marL="0" lvl="0" indent="0" algn="ctr">
              <a:lnSpc>
                <a:spcPts val="1200"/>
              </a:lnSpc>
              <a:spcAft>
                <a:spcPts val="480"/>
              </a:spcAft>
              <a:buClr>
                <a:srgbClr val="B13F9A"/>
              </a:buClr>
              <a:buNone/>
            </a:pPr>
            <a:r>
              <a:rPr lang="ru-RU" sz="2800" b="1" dirty="0" err="1">
                <a:solidFill>
                  <a:srgbClr val="C00000"/>
                </a:solidFill>
                <a:latin typeface="Times New Roman" panose="02020603050405020304" pitchFamily="18" charset="0"/>
                <a:ea typeface="Times New Roman"/>
                <a:cs typeface="Times New Roman" panose="02020603050405020304" pitchFamily="18" charset="0"/>
              </a:rPr>
              <a:t>Травмоопасные</a:t>
            </a:r>
            <a:r>
              <a:rPr lang="ru-RU" sz="2800" b="1" dirty="0">
                <a:solidFill>
                  <a:srgbClr val="C00000"/>
                </a:solidFill>
                <a:latin typeface="Times New Roman" panose="02020603050405020304" pitchFamily="18" charset="0"/>
                <a:ea typeface="Times New Roman"/>
                <a:cs typeface="Times New Roman" panose="02020603050405020304" pitchFamily="18" charset="0"/>
              </a:rPr>
              <a:t> ситуации:</a:t>
            </a:r>
            <a:endParaRPr lang="ru-RU" sz="2800" b="1" dirty="0">
              <a:solidFill>
                <a:srgbClr val="C00000"/>
              </a:solidFill>
              <a:latin typeface="Times New Roman" panose="02020603050405020304" pitchFamily="18" charset="0"/>
              <a:ea typeface="Calibri"/>
              <a:cs typeface="Times New Roman" panose="02020603050405020304" pitchFamily="18" charset="0"/>
            </a:endParaRPr>
          </a:p>
          <a:p>
            <a:pPr algn="just">
              <a:spcBef>
                <a:spcPts val="0"/>
              </a:spcBef>
              <a:buClr>
                <a:srgbClr val="B13F9A"/>
              </a:buClr>
            </a:pPr>
            <a:r>
              <a:rPr lang="ru-RU" sz="2400" dirty="0">
                <a:latin typeface="Times New Roman" panose="02020603050405020304" pitchFamily="18" charset="0"/>
                <a:ea typeface="Times New Roman"/>
                <a:cs typeface="Times New Roman" panose="02020603050405020304" pitchFamily="18" charset="0"/>
              </a:rPr>
              <a:t>в процессе подвижных игр ("Салочки", "Прятки", "Жмурки", бег наперегонки, спрыгивания и т.д.);</a:t>
            </a:r>
            <a:endParaRPr lang="ru-RU" sz="2400" dirty="0">
              <a:latin typeface="Times New Roman" panose="02020603050405020304" pitchFamily="18" charset="0"/>
              <a:ea typeface="Calibri"/>
              <a:cs typeface="Times New Roman" panose="02020603050405020304" pitchFamily="18" charset="0"/>
            </a:endParaRPr>
          </a:p>
          <a:p>
            <a:pPr algn="just">
              <a:spcBef>
                <a:spcPts val="0"/>
              </a:spcBef>
              <a:buClr>
                <a:srgbClr val="B13F9A"/>
              </a:buClr>
            </a:pPr>
            <a:r>
              <a:rPr lang="ru-RU" sz="2400" dirty="0">
                <a:latin typeface="Times New Roman" panose="02020603050405020304" pitchFamily="18" charset="0"/>
                <a:ea typeface="Times New Roman"/>
                <a:cs typeface="Times New Roman" panose="02020603050405020304" pitchFamily="18" charset="0"/>
              </a:rPr>
              <a:t>в результате детских шалостей, шуток (стрельба из трубочек, подножка, отодвигание стула, толкание, драка, бросание друг в друга различных предметов);</a:t>
            </a:r>
            <a:endParaRPr lang="ru-RU" sz="2400" dirty="0">
              <a:latin typeface="Times New Roman" panose="02020603050405020304" pitchFamily="18" charset="0"/>
              <a:ea typeface="Calibri"/>
              <a:cs typeface="Times New Roman" panose="02020603050405020304" pitchFamily="18" charset="0"/>
            </a:endParaRPr>
          </a:p>
          <a:p>
            <a:pPr algn="just">
              <a:spcBef>
                <a:spcPts val="0"/>
              </a:spcBef>
              <a:buClr>
                <a:srgbClr val="B13F9A"/>
              </a:buClr>
            </a:pPr>
            <a:r>
              <a:rPr lang="ru-RU" sz="2400" dirty="0">
                <a:latin typeface="Times New Roman" panose="02020603050405020304" pitchFamily="18" charset="0"/>
                <a:ea typeface="Times New Roman"/>
                <a:cs typeface="Times New Roman" panose="02020603050405020304" pitchFamily="18" charset="0"/>
              </a:rPr>
              <a:t>при катании на качелях, каруселях;</a:t>
            </a:r>
            <a:endParaRPr lang="ru-RU" sz="2400" dirty="0">
              <a:latin typeface="Times New Roman" panose="02020603050405020304" pitchFamily="18" charset="0"/>
              <a:ea typeface="Calibri"/>
              <a:cs typeface="Times New Roman" panose="02020603050405020304" pitchFamily="18" charset="0"/>
            </a:endParaRPr>
          </a:p>
          <a:p>
            <a:pPr algn="just">
              <a:spcBef>
                <a:spcPts val="0"/>
              </a:spcBef>
              <a:buClr>
                <a:srgbClr val="B13F9A"/>
              </a:buClr>
            </a:pPr>
            <a:r>
              <a:rPr lang="ru-RU" sz="2400" dirty="0">
                <a:latin typeface="Times New Roman" panose="02020603050405020304" pitchFamily="18" charset="0"/>
                <a:ea typeface="Times New Roman"/>
                <a:cs typeface="Times New Roman" panose="02020603050405020304" pitchFamily="18" charset="0"/>
              </a:rPr>
              <a:t>при катании на велосипеде, самокате;</a:t>
            </a:r>
            <a:endParaRPr lang="ru-RU" sz="2400" dirty="0">
              <a:latin typeface="Times New Roman" panose="02020603050405020304" pitchFamily="18" charset="0"/>
              <a:ea typeface="Calibri"/>
              <a:cs typeface="Times New Roman" panose="02020603050405020304" pitchFamily="18" charset="0"/>
            </a:endParaRPr>
          </a:p>
          <a:p>
            <a:pPr algn="just">
              <a:spcBef>
                <a:spcPts val="0"/>
              </a:spcBef>
              <a:buClr>
                <a:srgbClr val="B13F9A"/>
              </a:buClr>
            </a:pPr>
            <a:r>
              <a:rPr lang="ru-RU" sz="2400" dirty="0">
                <a:latin typeface="Times New Roman" panose="02020603050405020304" pitchFamily="18" charset="0"/>
                <a:ea typeface="Times New Roman"/>
                <a:cs typeface="Times New Roman" panose="02020603050405020304" pitchFamily="18" charset="0"/>
              </a:rPr>
              <a:t>при купании в водоемах;</a:t>
            </a:r>
            <a:endParaRPr lang="ru-RU" sz="2400" dirty="0">
              <a:latin typeface="Times New Roman" panose="02020603050405020304" pitchFamily="18" charset="0"/>
              <a:ea typeface="Calibri"/>
              <a:cs typeface="Times New Roman" panose="02020603050405020304" pitchFamily="18" charset="0"/>
            </a:endParaRPr>
          </a:p>
          <a:p>
            <a:pPr algn="just">
              <a:spcBef>
                <a:spcPts val="0"/>
              </a:spcBef>
              <a:buClr>
                <a:srgbClr val="B13F9A"/>
              </a:buClr>
            </a:pPr>
            <a:r>
              <a:rPr lang="ru-RU" sz="2400" dirty="0">
                <a:latin typeface="Times New Roman" panose="02020603050405020304" pitchFamily="18" charset="0"/>
                <a:ea typeface="Times New Roman"/>
                <a:cs typeface="Times New Roman" panose="02020603050405020304" pitchFamily="18" charset="0"/>
              </a:rPr>
              <a:t>во время игр на проезжей части.</a:t>
            </a:r>
            <a:endParaRPr lang="ru-RU" sz="2400" dirty="0">
              <a:latin typeface="Times New Roman" panose="02020603050405020304" pitchFamily="18" charset="0"/>
              <a:ea typeface="Calibri"/>
              <a:cs typeface="Times New Roman" panose="02020603050405020304" pitchFamily="18" charset="0"/>
            </a:endParaRPr>
          </a:p>
          <a:p>
            <a:pPr algn="just">
              <a:spcBef>
                <a:spcPts val="0"/>
              </a:spcBef>
              <a:buClr>
                <a:srgbClr val="B13F9A"/>
              </a:buClr>
            </a:pPr>
            <a:r>
              <a:rPr lang="ru-RU" sz="2400" dirty="0">
                <a:latin typeface="Times New Roman" panose="02020603050405020304" pitchFamily="18" charset="0"/>
                <a:ea typeface="Times New Roman"/>
                <a:cs typeface="Times New Roman" panose="02020603050405020304" pitchFamily="18" charset="0"/>
              </a:rPr>
              <a:t>Основными причинами возникновения повреждений у детей в дошкольных учреждениях являются, прежде </a:t>
            </a:r>
            <a:endParaRPr lang="ru-RU" sz="2400" dirty="0">
              <a:latin typeface="Times New Roman" panose="02020603050405020304" pitchFamily="18" charset="0"/>
              <a:ea typeface="Calibri"/>
              <a:cs typeface="Times New Roman" panose="02020603050405020304" pitchFamily="18" charset="0"/>
            </a:endParaRPr>
          </a:p>
          <a:p>
            <a:pPr marL="0" indent="0">
              <a:buNone/>
            </a:pP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461" y="4630351"/>
            <a:ext cx="310099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5517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7920880" cy="6195088"/>
          </a:xfrm>
        </p:spPr>
        <p:txBody>
          <a:bodyPr>
            <a:normAutofit fontScale="92500" lnSpcReduction="10000"/>
          </a:bodyPr>
          <a:lstStyle/>
          <a:p>
            <a:pPr marL="0" indent="0" algn="ctr">
              <a:lnSpc>
                <a:spcPct val="115000"/>
              </a:lnSpc>
              <a:spcAft>
                <a:spcPts val="1000"/>
              </a:spcAft>
              <a:buNone/>
            </a:pPr>
            <a:r>
              <a:rPr lang="ru-RU" sz="2800" b="1" i="1" dirty="0">
                <a:solidFill>
                  <a:srgbClr val="FF4500"/>
                </a:solidFill>
                <a:latin typeface="Times New Roman"/>
                <a:ea typeface="Times New Roman"/>
                <a:cs typeface="Times New Roman"/>
              </a:rPr>
              <a:t>Как воспитывать безопасное поведение у дошкольников</a:t>
            </a:r>
            <a:endParaRPr lang="ru-RU" sz="1200" dirty="0">
              <a:latin typeface="Calibri"/>
              <a:ea typeface="Calibri"/>
              <a:cs typeface="Times New Roman"/>
            </a:endParaRPr>
          </a:p>
          <a:p>
            <a:r>
              <a:rPr lang="ru-RU" sz="2800" dirty="0" smtClean="0">
                <a:solidFill>
                  <a:srgbClr val="000000"/>
                </a:solidFill>
                <a:latin typeface="Times New Roman" panose="02020603050405020304" pitchFamily="18" charset="0"/>
                <a:ea typeface="Calibri"/>
                <a:cs typeface="Times New Roman" panose="02020603050405020304" pitchFamily="18" charset="0"/>
              </a:rPr>
              <a:t>Наглядный материал</a:t>
            </a:r>
          </a:p>
          <a:p>
            <a:r>
              <a:rPr lang="ru-RU" sz="2800" dirty="0" smtClean="0">
                <a:solidFill>
                  <a:srgbClr val="000000"/>
                </a:solidFill>
                <a:latin typeface="Times New Roman" panose="02020603050405020304" pitchFamily="18" charset="0"/>
                <a:cs typeface="Times New Roman" panose="02020603050405020304" pitchFamily="18" charset="0"/>
              </a:rPr>
              <a:t>Чтение сказок</a:t>
            </a:r>
          </a:p>
          <a:p>
            <a:r>
              <a:rPr lang="ru-RU" sz="2800" dirty="0" smtClean="0">
                <a:latin typeface="Times New Roman" panose="02020603050405020304" pitchFamily="18" charset="0"/>
                <a:ea typeface="Times New Roman"/>
                <a:cs typeface="Times New Roman" panose="02020603050405020304" pitchFamily="18" charset="0"/>
              </a:rPr>
              <a:t>Дидактические </a:t>
            </a:r>
            <a:r>
              <a:rPr lang="ru-RU" sz="2800" dirty="0">
                <a:latin typeface="Times New Roman" panose="02020603050405020304" pitchFamily="18" charset="0"/>
                <a:ea typeface="Times New Roman"/>
                <a:cs typeface="Times New Roman" panose="02020603050405020304" pitchFamily="18" charset="0"/>
              </a:rPr>
              <a:t>игры </a:t>
            </a:r>
            <a:endParaRPr lang="ru-RU" sz="2800" dirty="0" smtClean="0">
              <a:latin typeface="Times New Roman" panose="02020603050405020304" pitchFamily="18" charset="0"/>
              <a:ea typeface="Times New Roman"/>
              <a:cs typeface="Times New Roman" panose="02020603050405020304" pitchFamily="18" charset="0"/>
            </a:endParaRPr>
          </a:p>
          <a:p>
            <a:r>
              <a:rPr lang="ru-RU" sz="2800" dirty="0">
                <a:latin typeface="Times New Roman" panose="02020603050405020304" pitchFamily="18" charset="0"/>
                <a:ea typeface="Times New Roman"/>
                <a:cs typeface="Times New Roman" panose="02020603050405020304" pitchFamily="18" charset="0"/>
              </a:rPr>
              <a:t>Ежедневные минутки </a:t>
            </a:r>
            <a:r>
              <a:rPr lang="ru-RU" sz="2800" dirty="0" smtClean="0">
                <a:latin typeface="Times New Roman" panose="02020603050405020304" pitchFamily="18" charset="0"/>
                <a:ea typeface="Times New Roman"/>
                <a:cs typeface="Times New Roman" panose="02020603050405020304" pitchFamily="18" charset="0"/>
              </a:rPr>
              <a:t>безопасности</a:t>
            </a:r>
          </a:p>
          <a:p>
            <a:r>
              <a:rPr lang="ru-RU" dirty="0" smtClean="0">
                <a:latin typeface="Times New Roman" panose="02020603050405020304" pitchFamily="18" charset="0"/>
                <a:cs typeface="Times New Roman" panose="02020603050405020304" pitchFamily="18" charset="0"/>
              </a:rPr>
              <a:t>Знание личных данных</a:t>
            </a:r>
          </a:p>
          <a:p>
            <a:r>
              <a:rPr lang="ru-RU" sz="2800" dirty="0">
                <a:latin typeface="Times New Roman" panose="02020603050405020304" pitchFamily="18" charset="0"/>
                <a:ea typeface="Times New Roman"/>
                <a:cs typeface="Times New Roman" panose="02020603050405020304" pitchFamily="18" charset="0"/>
              </a:rPr>
              <a:t>Песни, стихи </a:t>
            </a:r>
            <a:endParaRPr lang="ru-RU" sz="2800" dirty="0" smtClean="0">
              <a:latin typeface="Times New Roman" panose="02020603050405020304" pitchFamily="18" charset="0"/>
              <a:ea typeface="Times New Roman"/>
              <a:cs typeface="Times New Roman" panose="02020603050405020304" pitchFamily="18" charset="0"/>
            </a:endParaRPr>
          </a:p>
          <a:p>
            <a:r>
              <a:rPr lang="ru-RU" sz="2800" dirty="0">
                <a:latin typeface="Times New Roman" panose="02020603050405020304" pitchFamily="18" charset="0"/>
                <a:ea typeface="Times New Roman"/>
                <a:cs typeface="Times New Roman" panose="02020603050405020304" pitchFamily="18" charset="0"/>
              </a:rPr>
              <a:t>Обучайте </a:t>
            </a:r>
            <a:r>
              <a:rPr lang="ru-RU" sz="2800" dirty="0" smtClean="0">
                <a:latin typeface="Times New Roman" panose="02020603050405020304" pitchFamily="18" charset="0"/>
                <a:ea typeface="Times New Roman"/>
                <a:cs typeface="Times New Roman" panose="02020603050405020304" pitchFamily="18" charset="0"/>
              </a:rPr>
              <a:t>правильному </a:t>
            </a:r>
            <a:r>
              <a:rPr lang="ru-RU" sz="2800" dirty="0">
                <a:latin typeface="Times New Roman" panose="02020603050405020304" pitchFamily="18" charset="0"/>
                <a:ea typeface="Times New Roman"/>
                <a:cs typeface="Times New Roman" panose="02020603050405020304" pitchFamily="18" charset="0"/>
              </a:rPr>
              <a:t>обращению с бытовыми предметами </a:t>
            </a:r>
            <a:endParaRPr lang="ru-RU" sz="2800" dirty="0" smtClean="0">
              <a:latin typeface="Times New Roman" panose="02020603050405020304" pitchFamily="18" charset="0"/>
              <a:ea typeface="Times New Roman"/>
              <a:cs typeface="Times New Roman" panose="02020603050405020304" pitchFamily="18" charset="0"/>
            </a:endParaRPr>
          </a:p>
          <a:p>
            <a:r>
              <a:rPr lang="ru-RU" sz="2800" dirty="0">
                <a:latin typeface="Times New Roman" panose="02020603050405020304" pitchFamily="18" charset="0"/>
                <a:ea typeface="Times New Roman"/>
                <a:cs typeface="Times New Roman" panose="02020603050405020304" pitchFamily="18" charset="0"/>
              </a:rPr>
              <a:t>Учите детей </a:t>
            </a:r>
            <a:r>
              <a:rPr lang="ru-RU" sz="2800" dirty="0" smtClean="0">
                <a:latin typeface="Times New Roman" panose="02020603050405020304" pitchFamily="18" charset="0"/>
                <a:ea typeface="Times New Roman"/>
                <a:cs typeface="Times New Roman" panose="02020603050405020304" pitchFamily="18" charset="0"/>
              </a:rPr>
              <a:t>навыкам самообслуживания</a:t>
            </a:r>
            <a:endParaRPr lang="ru-RU" sz="2800" dirty="0">
              <a:latin typeface="Times New Roman" panose="02020603050405020304" pitchFamily="18" charset="0"/>
              <a:ea typeface="Times New Roman"/>
              <a:cs typeface="Times New Roman" panose="02020603050405020304" pitchFamily="18" charset="0"/>
            </a:endParaRPr>
          </a:p>
          <a:p>
            <a:r>
              <a:rPr lang="ru-RU" sz="2800" dirty="0">
                <a:latin typeface="Times New Roman"/>
                <a:ea typeface="Times New Roman"/>
              </a:rPr>
              <a:t>Эффективен способ показа детям последствий неправильного поведения или обращение с каким-либо  предметом</a:t>
            </a:r>
            <a:endParaRPr lang="ru-RU"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268759"/>
            <a:ext cx="2586541" cy="1755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551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7920880" cy="6195088"/>
          </a:xfrm>
        </p:spPr>
        <p:txBody>
          <a:bodyPr>
            <a:normAutofit fontScale="77500" lnSpcReduction="20000"/>
          </a:bodyPr>
          <a:lstStyle/>
          <a:p>
            <a:pPr marL="0" indent="0">
              <a:lnSpc>
                <a:spcPct val="110000"/>
              </a:lnSpc>
              <a:spcBef>
                <a:spcPts val="0"/>
              </a:spcBef>
              <a:buNone/>
            </a:pPr>
            <a:r>
              <a:rPr lang="ru-RU" sz="3600" b="1" dirty="0">
                <a:solidFill>
                  <a:srgbClr val="C00000"/>
                </a:solidFill>
                <a:latin typeface="Times New Roman" panose="02020603050405020304" pitchFamily="18" charset="0"/>
                <a:ea typeface="Times New Roman"/>
                <a:cs typeface="Times New Roman" panose="02020603050405020304" pitchFamily="18" charset="0"/>
              </a:rPr>
              <a:t>Чему мы, родители, должны научить ребенка?</a:t>
            </a:r>
            <a:endParaRPr lang="ru-RU" sz="3600" b="1" dirty="0">
              <a:solidFill>
                <a:srgbClr val="C00000"/>
              </a:solidFill>
              <a:latin typeface="Times New Roman" panose="02020603050405020304" pitchFamily="18" charset="0"/>
              <a:ea typeface="Calibri"/>
              <a:cs typeface="Times New Roman" panose="02020603050405020304" pitchFamily="18" charset="0"/>
            </a:endParaRPr>
          </a:p>
          <a:p>
            <a:pPr marL="0" indent="0">
              <a:lnSpc>
                <a:spcPct val="110000"/>
              </a:lnSpc>
              <a:spcBef>
                <a:spcPts val="0"/>
              </a:spcBef>
              <a:buNone/>
            </a:pPr>
            <a:r>
              <a:rPr lang="ru-RU" sz="3300" b="1" dirty="0" smtClean="0">
                <a:solidFill>
                  <a:srgbClr val="C00000"/>
                </a:solidFill>
                <a:latin typeface="Times New Roman" panose="02020603050405020304" pitchFamily="18" charset="0"/>
                <a:ea typeface="Times New Roman"/>
                <a:cs typeface="Times New Roman" panose="02020603050405020304" pitchFamily="18" charset="0"/>
              </a:rPr>
              <a:t>Первое </a:t>
            </a:r>
            <a:r>
              <a:rPr lang="ru-RU" sz="3300" b="1" dirty="0">
                <a:solidFill>
                  <a:srgbClr val="C00000"/>
                </a:solidFill>
                <a:latin typeface="Times New Roman" panose="02020603050405020304" pitchFamily="18" charset="0"/>
                <a:ea typeface="Times New Roman"/>
                <a:cs typeface="Times New Roman" panose="02020603050405020304" pitchFamily="18" charset="0"/>
              </a:rPr>
              <a:t>и основное: </a:t>
            </a:r>
            <a:r>
              <a:rPr lang="ru-RU" sz="3300" b="1" dirty="0">
                <a:solidFill>
                  <a:srgbClr val="FF0000"/>
                </a:solidFill>
                <a:latin typeface="Times New Roman" panose="02020603050405020304" pitchFamily="18" charset="0"/>
                <a:ea typeface="Times New Roman"/>
                <a:cs typeface="Times New Roman" panose="02020603050405020304" pitchFamily="18" charset="0"/>
              </a:rPr>
              <a:t>никогда не разговаривать с неизвестными людьми!</a:t>
            </a:r>
            <a:endParaRPr lang="ru-RU" sz="3300" dirty="0">
              <a:latin typeface="Times New Roman" panose="02020603050405020304" pitchFamily="18" charset="0"/>
              <a:ea typeface="Calibri"/>
              <a:cs typeface="Times New Roman" panose="02020603050405020304" pitchFamily="18" charset="0"/>
            </a:endParaRPr>
          </a:p>
          <a:p>
            <a:pPr marL="0" indent="0">
              <a:lnSpc>
                <a:spcPct val="110000"/>
              </a:lnSpc>
              <a:spcBef>
                <a:spcPts val="0"/>
              </a:spcBef>
              <a:buNone/>
            </a:pPr>
            <a:r>
              <a:rPr lang="ru-RU" sz="3300" b="1" dirty="0" smtClean="0">
                <a:solidFill>
                  <a:srgbClr val="C00000"/>
                </a:solidFill>
                <a:latin typeface="Times New Roman" panose="02020603050405020304" pitchFamily="18" charset="0"/>
                <a:ea typeface="Times New Roman"/>
                <a:cs typeface="Times New Roman" panose="02020603050405020304" pitchFamily="18" charset="0"/>
              </a:rPr>
              <a:t>Второе:</a:t>
            </a:r>
            <a:r>
              <a:rPr lang="ru-RU" sz="3300" b="1" dirty="0" smtClean="0">
                <a:solidFill>
                  <a:srgbClr val="333333"/>
                </a:solidFill>
                <a:latin typeface="Times New Roman" panose="02020603050405020304" pitchFamily="18" charset="0"/>
                <a:ea typeface="Times New Roman"/>
                <a:cs typeface="Times New Roman" panose="02020603050405020304" pitchFamily="18" charset="0"/>
              </a:rPr>
              <a:t> </a:t>
            </a:r>
            <a:r>
              <a:rPr lang="ru-RU" sz="3300" dirty="0" smtClean="0">
                <a:solidFill>
                  <a:srgbClr val="333333"/>
                </a:solidFill>
                <a:latin typeface="Times New Roman" panose="02020603050405020304" pitchFamily="18" charset="0"/>
                <a:ea typeface="Times New Roman"/>
                <a:cs typeface="Times New Roman" panose="02020603050405020304" pitchFamily="18" charset="0"/>
              </a:rPr>
              <a:t>как </a:t>
            </a:r>
            <a:r>
              <a:rPr lang="ru-RU" sz="3300" dirty="0">
                <a:solidFill>
                  <a:srgbClr val="333333"/>
                </a:solidFill>
                <a:latin typeface="Times New Roman" panose="02020603050405020304" pitchFamily="18" charset="0"/>
                <a:ea typeface="Times New Roman"/>
                <a:cs typeface="Times New Roman" panose="02020603050405020304" pitchFamily="18" charset="0"/>
              </a:rPr>
              <a:t>только ребенка пытаются куда-то увести - как заманить словами, так и силой - </a:t>
            </a:r>
            <a:r>
              <a:rPr lang="ru-RU" sz="3300" b="1" dirty="0">
                <a:solidFill>
                  <a:srgbClr val="FF0000"/>
                </a:solidFill>
                <a:latin typeface="Times New Roman" panose="02020603050405020304" pitchFamily="18" charset="0"/>
                <a:ea typeface="Times New Roman"/>
                <a:cs typeface="Times New Roman" panose="02020603050405020304" pitchFamily="18" charset="0"/>
              </a:rPr>
              <a:t>нужно без стеснения кричать, хныкать, даже падать на землю.</a:t>
            </a:r>
            <a:endParaRPr lang="ru-RU" sz="3300" dirty="0">
              <a:latin typeface="Times New Roman" panose="02020603050405020304" pitchFamily="18" charset="0"/>
              <a:ea typeface="Calibri"/>
              <a:cs typeface="Times New Roman" panose="02020603050405020304" pitchFamily="18" charset="0"/>
            </a:endParaRPr>
          </a:p>
          <a:p>
            <a:pPr marL="0" indent="0">
              <a:lnSpc>
                <a:spcPct val="110000"/>
              </a:lnSpc>
              <a:spcBef>
                <a:spcPts val="0"/>
              </a:spcBef>
              <a:buNone/>
            </a:pPr>
            <a:r>
              <a:rPr lang="ru-RU" sz="3300" b="1" dirty="0">
                <a:solidFill>
                  <a:srgbClr val="C00000"/>
                </a:solidFill>
                <a:latin typeface="Times New Roman" panose="02020603050405020304" pitchFamily="18" charset="0"/>
                <a:ea typeface="Times New Roman"/>
                <a:cs typeface="Times New Roman" panose="02020603050405020304" pitchFamily="18" charset="0"/>
              </a:rPr>
              <a:t>Самое главное </a:t>
            </a:r>
            <a:r>
              <a:rPr lang="ru-RU" sz="3300" dirty="0">
                <a:solidFill>
                  <a:srgbClr val="333333"/>
                </a:solidFill>
                <a:latin typeface="Times New Roman" panose="02020603050405020304" pitchFamily="18" charset="0"/>
                <a:ea typeface="Times New Roman"/>
                <a:cs typeface="Times New Roman" panose="02020603050405020304" pitchFamily="18" charset="0"/>
              </a:rPr>
              <a:t>- </a:t>
            </a:r>
            <a:r>
              <a:rPr lang="ru-RU" sz="3300" b="1" dirty="0">
                <a:solidFill>
                  <a:srgbClr val="FF0000"/>
                </a:solidFill>
                <a:latin typeface="Times New Roman" panose="02020603050405020304" pitchFamily="18" charset="0"/>
                <a:ea typeface="Times New Roman"/>
                <a:cs typeface="Times New Roman" panose="02020603050405020304" pitchFamily="18" charset="0"/>
              </a:rPr>
              <a:t>привлечь внимание других людей!</a:t>
            </a:r>
            <a:endParaRPr lang="ru-RU" sz="3300" dirty="0">
              <a:latin typeface="Times New Roman" panose="02020603050405020304" pitchFamily="18" charset="0"/>
              <a:ea typeface="Calibri"/>
              <a:cs typeface="Times New Roman" panose="02020603050405020304" pitchFamily="18" charset="0"/>
            </a:endParaRPr>
          </a:p>
          <a:p>
            <a:pPr marL="0" indent="0" algn="ctr">
              <a:lnSpc>
                <a:spcPct val="110000"/>
              </a:lnSpc>
              <a:spcBef>
                <a:spcPts val="0"/>
              </a:spcBef>
              <a:buNone/>
            </a:pPr>
            <a:r>
              <a:rPr lang="ru-RU" sz="3300" b="1" dirty="0">
                <a:solidFill>
                  <a:srgbClr val="FF0000"/>
                </a:solidFill>
                <a:latin typeface="Times New Roman" panose="02020603050405020304" pitchFamily="18" charset="0"/>
                <a:ea typeface="Times New Roman"/>
                <a:cs typeface="Times New Roman" panose="02020603050405020304" pitchFamily="18" charset="0"/>
              </a:rPr>
              <a:t>НИКОГДА НИКУДА НИ С КЕМ НЕ ИДТИ ЛЮБОЙ ЦЕНОЙ!</a:t>
            </a:r>
            <a:endParaRPr lang="ru-RU" sz="3300" dirty="0">
              <a:latin typeface="Times New Roman" panose="02020603050405020304" pitchFamily="18" charset="0"/>
              <a:ea typeface="Calibri"/>
              <a:cs typeface="Times New Roman" panose="02020603050405020304" pitchFamily="18" charset="0"/>
            </a:endParaRPr>
          </a:p>
          <a:p>
            <a:pPr marL="0" indent="0">
              <a:lnSpc>
                <a:spcPct val="110000"/>
              </a:lnSpc>
              <a:spcBef>
                <a:spcPts val="0"/>
              </a:spcBef>
              <a:buNone/>
            </a:pPr>
            <a:r>
              <a:rPr lang="ru-RU" sz="3300" b="1" dirty="0" smtClean="0">
                <a:solidFill>
                  <a:srgbClr val="C00000"/>
                </a:solidFill>
                <a:latin typeface="Times New Roman" panose="02020603050405020304" pitchFamily="18" charset="0"/>
                <a:ea typeface="Times New Roman"/>
                <a:cs typeface="Times New Roman" panose="02020603050405020304" pitchFamily="18" charset="0"/>
              </a:rPr>
              <a:t>Третье:</a:t>
            </a:r>
            <a:r>
              <a:rPr lang="ru-RU" sz="3300" dirty="0" smtClean="0">
                <a:solidFill>
                  <a:srgbClr val="333333"/>
                </a:solidFill>
                <a:latin typeface="Times New Roman" panose="02020603050405020304" pitchFamily="18" charset="0"/>
                <a:ea typeface="Times New Roman"/>
                <a:cs typeface="Times New Roman" panose="02020603050405020304" pitchFamily="18" charset="0"/>
              </a:rPr>
              <a:t> Если </a:t>
            </a:r>
            <a:r>
              <a:rPr lang="ru-RU" sz="3300" dirty="0">
                <a:solidFill>
                  <a:srgbClr val="333333"/>
                </a:solidFill>
                <a:latin typeface="Times New Roman" panose="02020603050405020304" pitchFamily="18" charset="0"/>
                <a:ea typeface="Times New Roman"/>
                <a:cs typeface="Times New Roman" panose="02020603050405020304" pitchFamily="18" charset="0"/>
              </a:rPr>
              <a:t>применена </a:t>
            </a:r>
            <a:r>
              <a:rPr lang="ru-RU" sz="3300" dirty="0" smtClean="0">
                <a:solidFill>
                  <a:srgbClr val="333333"/>
                </a:solidFill>
                <a:latin typeface="Times New Roman" panose="02020603050405020304" pitchFamily="18" charset="0"/>
                <a:ea typeface="Times New Roman"/>
                <a:cs typeface="Times New Roman" panose="02020603050405020304" pitchFamily="18" charset="0"/>
              </a:rPr>
              <a:t>сила</a:t>
            </a:r>
          </a:p>
          <a:p>
            <a:pPr marL="0" indent="0">
              <a:lnSpc>
                <a:spcPct val="110000"/>
              </a:lnSpc>
              <a:spcBef>
                <a:spcPts val="0"/>
              </a:spcBef>
              <a:buNone/>
            </a:pPr>
            <a:r>
              <a:rPr lang="ru-RU" sz="3300" dirty="0" smtClean="0">
                <a:solidFill>
                  <a:srgbClr val="333333"/>
                </a:solidFill>
                <a:latin typeface="Times New Roman" panose="02020603050405020304" pitchFamily="18" charset="0"/>
                <a:ea typeface="Times New Roman"/>
                <a:cs typeface="Times New Roman" panose="02020603050405020304" pitchFamily="18" charset="0"/>
              </a:rPr>
              <a:t> </a:t>
            </a:r>
            <a:r>
              <a:rPr lang="ru-RU" sz="3300" dirty="0">
                <a:solidFill>
                  <a:srgbClr val="333333"/>
                </a:solidFill>
                <a:latin typeface="Times New Roman" panose="02020603050405020304" pitchFamily="18" charset="0"/>
                <a:ea typeface="Times New Roman"/>
                <a:cs typeface="Times New Roman" panose="02020603050405020304" pitchFamily="18" charset="0"/>
              </a:rPr>
              <a:t>и ребенок не может вырваться </a:t>
            </a:r>
            <a:r>
              <a:rPr lang="ru-RU" sz="3300" dirty="0" smtClean="0">
                <a:solidFill>
                  <a:srgbClr val="333333"/>
                </a:solidFill>
                <a:latin typeface="Times New Roman" panose="02020603050405020304" pitchFamily="18" charset="0"/>
                <a:ea typeface="Times New Roman"/>
                <a:cs typeface="Times New Roman" panose="02020603050405020304" pitchFamily="18" charset="0"/>
              </a:rPr>
              <a:t>– </a:t>
            </a:r>
          </a:p>
          <a:p>
            <a:pPr marL="0" indent="0">
              <a:lnSpc>
                <a:spcPct val="110000"/>
              </a:lnSpc>
              <a:spcBef>
                <a:spcPts val="0"/>
              </a:spcBef>
              <a:buNone/>
            </a:pPr>
            <a:r>
              <a:rPr lang="ru-RU" sz="3300" dirty="0" smtClean="0">
                <a:solidFill>
                  <a:srgbClr val="333333"/>
                </a:solidFill>
                <a:latin typeface="Times New Roman" panose="02020603050405020304" pitchFamily="18" charset="0"/>
                <a:ea typeface="Times New Roman"/>
                <a:cs typeface="Times New Roman" panose="02020603050405020304" pitchFamily="18" charset="0"/>
              </a:rPr>
              <a:t>так </a:t>
            </a:r>
            <a:r>
              <a:rPr lang="ru-RU" sz="3300" dirty="0">
                <a:solidFill>
                  <a:srgbClr val="333333"/>
                </a:solidFill>
                <a:latin typeface="Times New Roman" panose="02020603050405020304" pitchFamily="18" charset="0"/>
                <a:ea typeface="Times New Roman"/>
                <a:cs typeface="Times New Roman" panose="02020603050405020304" pitchFamily="18" charset="0"/>
              </a:rPr>
              <a:t>же кричать и вопить, визжать </a:t>
            </a:r>
            <a:endParaRPr lang="ru-RU" sz="3300" dirty="0" smtClean="0">
              <a:solidFill>
                <a:srgbClr val="333333"/>
              </a:solidFill>
              <a:latin typeface="Times New Roman" panose="02020603050405020304" pitchFamily="18" charset="0"/>
              <a:ea typeface="Times New Roman"/>
              <a:cs typeface="Times New Roman" panose="02020603050405020304" pitchFamily="18" charset="0"/>
            </a:endParaRPr>
          </a:p>
          <a:p>
            <a:pPr marL="0" indent="0">
              <a:lnSpc>
                <a:spcPct val="110000"/>
              </a:lnSpc>
              <a:spcBef>
                <a:spcPts val="0"/>
              </a:spcBef>
              <a:buNone/>
            </a:pPr>
            <a:r>
              <a:rPr lang="ru-RU" sz="3300" dirty="0" smtClean="0">
                <a:solidFill>
                  <a:srgbClr val="333333"/>
                </a:solidFill>
                <a:latin typeface="Times New Roman" panose="02020603050405020304" pitchFamily="18" charset="0"/>
                <a:ea typeface="Times New Roman"/>
                <a:cs typeface="Times New Roman" panose="02020603050405020304" pitchFamily="18" charset="0"/>
              </a:rPr>
              <a:t>и </a:t>
            </a:r>
            <a:r>
              <a:rPr lang="ru-RU" sz="3300" dirty="0">
                <a:solidFill>
                  <a:srgbClr val="333333"/>
                </a:solidFill>
                <a:latin typeface="Times New Roman" panose="02020603050405020304" pitchFamily="18" charset="0"/>
                <a:ea typeface="Times New Roman"/>
                <a:cs typeface="Times New Roman" panose="02020603050405020304" pitchFamily="18" charset="0"/>
              </a:rPr>
              <a:t>звать на помощь, </a:t>
            </a:r>
            <a:r>
              <a:rPr lang="ru-RU" sz="3300" b="1" dirty="0">
                <a:solidFill>
                  <a:srgbClr val="FF0000"/>
                </a:solidFill>
                <a:latin typeface="Times New Roman" panose="02020603050405020304" pitchFamily="18" charset="0"/>
                <a:ea typeface="Times New Roman"/>
                <a:cs typeface="Times New Roman" panose="02020603050405020304" pitchFamily="18" charset="0"/>
              </a:rPr>
              <a:t>колотить </a:t>
            </a:r>
            <a:endParaRPr lang="ru-RU" sz="3300" b="1" dirty="0" smtClean="0">
              <a:solidFill>
                <a:srgbClr val="FF0000"/>
              </a:solidFill>
              <a:latin typeface="Times New Roman" panose="02020603050405020304" pitchFamily="18" charset="0"/>
              <a:ea typeface="Times New Roman"/>
              <a:cs typeface="Times New Roman" panose="02020603050405020304" pitchFamily="18" charset="0"/>
            </a:endParaRPr>
          </a:p>
          <a:p>
            <a:pPr marL="0" indent="0">
              <a:lnSpc>
                <a:spcPct val="110000"/>
              </a:lnSpc>
              <a:spcBef>
                <a:spcPts val="0"/>
              </a:spcBef>
              <a:buNone/>
            </a:pPr>
            <a:r>
              <a:rPr lang="ru-RU" sz="3300" b="1" dirty="0" smtClean="0">
                <a:solidFill>
                  <a:srgbClr val="FF0000"/>
                </a:solidFill>
                <a:latin typeface="Times New Roman" panose="02020603050405020304" pitchFamily="18" charset="0"/>
                <a:ea typeface="Times New Roman"/>
                <a:cs typeface="Times New Roman" panose="02020603050405020304" pitchFamily="18" charset="0"/>
              </a:rPr>
              <a:t>руками </a:t>
            </a:r>
            <a:r>
              <a:rPr lang="ru-RU" sz="3300" b="1" dirty="0">
                <a:solidFill>
                  <a:srgbClr val="FF0000"/>
                </a:solidFill>
                <a:latin typeface="Times New Roman" panose="02020603050405020304" pitchFamily="18" charset="0"/>
                <a:ea typeface="Times New Roman"/>
                <a:cs typeface="Times New Roman" panose="02020603050405020304" pitchFamily="18" charset="0"/>
              </a:rPr>
              <a:t>и ногами, пытаться </a:t>
            </a:r>
            <a:endParaRPr lang="ru-RU" sz="3300" b="1" dirty="0" smtClean="0">
              <a:solidFill>
                <a:srgbClr val="FF0000"/>
              </a:solidFill>
              <a:latin typeface="Times New Roman" panose="02020603050405020304" pitchFamily="18" charset="0"/>
              <a:ea typeface="Times New Roman"/>
              <a:cs typeface="Times New Roman" panose="02020603050405020304" pitchFamily="18" charset="0"/>
            </a:endParaRPr>
          </a:p>
          <a:p>
            <a:pPr marL="0" indent="0">
              <a:lnSpc>
                <a:spcPct val="110000"/>
              </a:lnSpc>
              <a:spcBef>
                <a:spcPts val="0"/>
              </a:spcBef>
              <a:buNone/>
            </a:pPr>
            <a:r>
              <a:rPr lang="ru-RU" sz="3300" b="1" dirty="0" smtClean="0">
                <a:solidFill>
                  <a:srgbClr val="FF0000"/>
                </a:solidFill>
                <a:latin typeface="Times New Roman" panose="02020603050405020304" pitchFamily="18" charset="0"/>
                <a:ea typeface="Times New Roman"/>
                <a:cs typeface="Times New Roman" panose="02020603050405020304" pitchFamily="18" charset="0"/>
              </a:rPr>
              <a:t>убежать </a:t>
            </a:r>
            <a:r>
              <a:rPr lang="ru-RU" sz="3300" b="1" dirty="0">
                <a:solidFill>
                  <a:srgbClr val="FF0000"/>
                </a:solidFill>
                <a:latin typeface="Times New Roman" panose="02020603050405020304" pitchFamily="18" charset="0"/>
                <a:ea typeface="Times New Roman"/>
                <a:cs typeface="Times New Roman" panose="02020603050405020304" pitchFamily="18" charset="0"/>
              </a:rPr>
              <a:t>при первой возможности.</a:t>
            </a:r>
            <a:endParaRPr lang="ru-RU" sz="3300" b="1" dirty="0">
              <a:solidFill>
                <a:srgbClr val="FF0000"/>
              </a:solidFill>
              <a:latin typeface="Times New Roman" panose="02020603050405020304" pitchFamily="18" charset="0"/>
              <a:ea typeface="Calibri"/>
              <a:cs typeface="Times New Roman" panose="02020603050405020304" pitchFamily="18" charset="0"/>
            </a:endParaRPr>
          </a:p>
          <a:p>
            <a:pPr marL="0" indent="0">
              <a:buNone/>
            </a:pPr>
            <a:endParaRPr lang="ru-RU"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989" y="3861048"/>
            <a:ext cx="2663957" cy="199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5517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7920880" cy="6597352"/>
          </a:xfrm>
        </p:spPr>
        <p:txBody>
          <a:bodyPr>
            <a:normAutofit fontScale="32500" lnSpcReduction="20000"/>
          </a:bodyPr>
          <a:lstStyle/>
          <a:p>
            <a:pPr marL="0" indent="0" algn="ctr">
              <a:lnSpc>
                <a:spcPct val="115000"/>
              </a:lnSpc>
              <a:spcAft>
                <a:spcPts val="900"/>
              </a:spcAft>
              <a:buNone/>
            </a:pPr>
            <a:r>
              <a:rPr lang="ru-RU" sz="7400" b="1" dirty="0">
                <a:solidFill>
                  <a:srgbClr val="C00000"/>
                </a:solidFill>
                <a:latin typeface="Times New Roman" panose="02020603050405020304" pitchFamily="18" charset="0"/>
                <a:ea typeface="Times New Roman"/>
                <a:cs typeface="Times New Roman" panose="02020603050405020304" pitchFamily="18" charset="0"/>
              </a:rPr>
              <a:t>Как ребенка научить на автомате выдавать такие реакции?</a:t>
            </a:r>
            <a:endParaRPr lang="ru-RU" sz="7400" b="1" dirty="0">
              <a:solidFill>
                <a:srgbClr val="C00000"/>
              </a:solidFill>
              <a:latin typeface="Times New Roman" panose="02020603050405020304" pitchFamily="18" charset="0"/>
              <a:ea typeface="Calibri"/>
              <a:cs typeface="Times New Roman" panose="02020603050405020304" pitchFamily="18" charset="0"/>
            </a:endParaRPr>
          </a:p>
          <a:p>
            <a:pPr marL="514350" lvl="0" indent="-514350">
              <a:lnSpc>
                <a:spcPct val="120000"/>
              </a:lnSpc>
              <a:spcBef>
                <a:spcPts val="0"/>
              </a:spcBef>
              <a:spcAft>
                <a:spcPts val="0"/>
              </a:spcAft>
              <a:buFont typeface="+mj-lt"/>
              <a:buAutoNum type="arabicPeriod"/>
              <a:tabLst>
                <a:tab pos="457200" algn="l"/>
              </a:tabLst>
            </a:pPr>
            <a:r>
              <a:rPr lang="ru-RU" sz="5500" dirty="0">
                <a:solidFill>
                  <a:srgbClr val="333333"/>
                </a:solidFill>
                <a:latin typeface="Times New Roman" panose="02020603050405020304" pitchFamily="18" charset="0"/>
                <a:ea typeface="Times New Roman"/>
                <a:cs typeface="Times New Roman" panose="02020603050405020304" pitchFamily="18" charset="0"/>
              </a:rPr>
              <a:t>Самый верный способ - проигрывать такие ситуации.  И лучший прием - </a:t>
            </a:r>
            <a:r>
              <a:rPr lang="ru-RU" sz="5500" b="1" dirty="0">
                <a:solidFill>
                  <a:srgbClr val="333333"/>
                </a:solidFill>
                <a:latin typeface="Times New Roman" panose="02020603050405020304" pitchFamily="18" charset="0"/>
                <a:ea typeface="Times New Roman"/>
                <a:cs typeface="Times New Roman" panose="02020603050405020304" pitchFamily="18" charset="0"/>
              </a:rPr>
              <a:t>игра в шпионов или охотников.</a:t>
            </a:r>
            <a:endParaRPr lang="ru-RU" sz="5500" b="1" dirty="0">
              <a:latin typeface="Times New Roman" panose="02020603050405020304" pitchFamily="18" charset="0"/>
              <a:ea typeface="Calibri"/>
              <a:cs typeface="Times New Roman" panose="02020603050405020304" pitchFamily="18" charset="0"/>
            </a:endParaRPr>
          </a:p>
          <a:p>
            <a:pPr marL="514350" indent="-514350">
              <a:lnSpc>
                <a:spcPct val="120000"/>
              </a:lnSpc>
              <a:spcBef>
                <a:spcPts val="0"/>
              </a:spcBef>
              <a:spcAft>
                <a:spcPts val="0"/>
              </a:spcAft>
              <a:buFont typeface="+mj-lt"/>
              <a:buAutoNum type="arabicPeriod"/>
            </a:pPr>
            <a:r>
              <a:rPr lang="ru-RU" sz="5500" dirty="0" smtClean="0">
                <a:solidFill>
                  <a:srgbClr val="333333"/>
                </a:solidFill>
                <a:latin typeface="Times New Roman" panose="02020603050405020304" pitchFamily="18" charset="0"/>
                <a:ea typeface="Times New Roman"/>
                <a:cs typeface="Times New Roman" panose="02020603050405020304" pitchFamily="18" charset="0"/>
              </a:rPr>
              <a:t>Как </a:t>
            </a:r>
            <a:r>
              <a:rPr lang="ru-RU" sz="5500" dirty="0">
                <a:solidFill>
                  <a:srgbClr val="333333"/>
                </a:solidFill>
                <a:latin typeface="Times New Roman" panose="02020603050405020304" pitchFamily="18" charset="0"/>
                <a:ea typeface="Times New Roman"/>
                <a:cs typeface="Times New Roman" panose="02020603050405020304" pitchFamily="18" charset="0"/>
              </a:rPr>
              <a:t>только ребенок сможет читать и писать, придумать </a:t>
            </a:r>
            <a:r>
              <a:rPr lang="ru-RU" sz="5500" b="1" dirty="0">
                <a:solidFill>
                  <a:srgbClr val="333333"/>
                </a:solidFill>
                <a:latin typeface="Times New Roman" panose="02020603050405020304" pitchFamily="18" charset="0"/>
                <a:ea typeface="Times New Roman"/>
                <a:cs typeface="Times New Roman" panose="02020603050405020304" pitchFamily="18" charset="0"/>
              </a:rPr>
              <a:t>секретные фразы </a:t>
            </a:r>
            <a:r>
              <a:rPr lang="ru-RU" sz="5500" dirty="0">
                <a:solidFill>
                  <a:srgbClr val="333333"/>
                </a:solidFill>
                <a:latin typeface="Times New Roman" panose="02020603050405020304" pitchFamily="18" charset="0"/>
                <a:ea typeface="Times New Roman"/>
                <a:cs typeface="Times New Roman" panose="02020603050405020304" pitchFamily="18" charset="0"/>
              </a:rPr>
              <a:t>или секретный язык, который будет предупреждать об опасности, с </a:t>
            </a:r>
            <a:r>
              <a:rPr lang="ru-RU" sz="5500" dirty="0" smtClean="0">
                <a:solidFill>
                  <a:srgbClr val="333333"/>
                </a:solidFill>
                <a:latin typeface="Times New Roman" panose="02020603050405020304" pitchFamily="18" charset="0"/>
                <a:ea typeface="Times New Roman"/>
                <a:cs typeface="Times New Roman" panose="02020603050405020304" pitchFamily="18" charset="0"/>
              </a:rPr>
              <a:t>не читающим </a:t>
            </a:r>
            <a:r>
              <a:rPr lang="ru-RU" sz="5500" dirty="0">
                <a:solidFill>
                  <a:srgbClr val="333333"/>
                </a:solidFill>
                <a:latin typeface="Times New Roman" panose="02020603050405020304" pitchFamily="18" charset="0"/>
                <a:ea typeface="Times New Roman"/>
                <a:cs typeface="Times New Roman" panose="02020603050405020304" pitchFamily="18" charset="0"/>
              </a:rPr>
              <a:t>ребенком это могут быть специальные фразы или слова, крик птицы или азбука </a:t>
            </a:r>
            <a:r>
              <a:rPr lang="ru-RU" sz="5500" dirty="0" err="1" smtClean="0">
                <a:solidFill>
                  <a:srgbClr val="333333"/>
                </a:solidFill>
                <a:latin typeface="Times New Roman" panose="02020603050405020304" pitchFamily="18" charset="0"/>
                <a:ea typeface="Times New Roman"/>
                <a:cs typeface="Times New Roman" panose="02020603050405020304" pitchFamily="18" charset="0"/>
              </a:rPr>
              <a:t>морзе</a:t>
            </a:r>
            <a:r>
              <a:rPr lang="ru-RU" sz="5500" dirty="0" smtClean="0">
                <a:solidFill>
                  <a:srgbClr val="333333"/>
                </a:solidFill>
                <a:latin typeface="Times New Roman" panose="02020603050405020304" pitchFamily="18" charset="0"/>
                <a:ea typeface="Times New Roman"/>
                <a:cs typeface="Times New Roman" panose="02020603050405020304" pitchFamily="18" charset="0"/>
              </a:rPr>
              <a:t>.</a:t>
            </a:r>
            <a:endParaRPr lang="ru-RU" sz="5500" dirty="0">
              <a:latin typeface="Times New Roman" panose="02020603050405020304" pitchFamily="18" charset="0"/>
              <a:ea typeface="Calibri"/>
              <a:cs typeface="Times New Roman" panose="02020603050405020304" pitchFamily="18" charset="0"/>
            </a:endParaRPr>
          </a:p>
          <a:p>
            <a:pPr marL="514350" indent="-514350">
              <a:lnSpc>
                <a:spcPct val="120000"/>
              </a:lnSpc>
              <a:spcBef>
                <a:spcPts val="0"/>
              </a:spcBef>
              <a:spcAft>
                <a:spcPts val="0"/>
              </a:spcAft>
              <a:buFont typeface="+mj-lt"/>
              <a:buAutoNum type="arabicPeriod"/>
            </a:pPr>
            <a:r>
              <a:rPr lang="ru-RU" sz="5500" dirty="0">
                <a:solidFill>
                  <a:srgbClr val="333333"/>
                </a:solidFill>
                <a:latin typeface="Times New Roman" panose="02020603050405020304" pitchFamily="18" charset="0"/>
                <a:ea typeface="Times New Roman"/>
                <a:cs typeface="Times New Roman" panose="02020603050405020304" pitchFamily="18" charset="0"/>
              </a:rPr>
              <a:t> </a:t>
            </a:r>
            <a:r>
              <a:rPr lang="ru-RU" sz="5500" dirty="0" smtClean="0">
                <a:solidFill>
                  <a:srgbClr val="333333"/>
                </a:solidFill>
                <a:latin typeface="Times New Roman" panose="02020603050405020304" pitchFamily="18" charset="0"/>
                <a:ea typeface="Times New Roman"/>
                <a:cs typeface="Times New Roman" panose="02020603050405020304" pitchFamily="18" charset="0"/>
              </a:rPr>
              <a:t>Почаще </a:t>
            </a:r>
            <a:r>
              <a:rPr lang="ru-RU" sz="5500" b="1" dirty="0">
                <a:solidFill>
                  <a:srgbClr val="333333"/>
                </a:solidFill>
                <a:latin typeface="Times New Roman" panose="02020603050405020304" pitchFamily="18" charset="0"/>
                <a:ea typeface="Times New Roman"/>
                <a:cs typeface="Times New Roman" panose="02020603050405020304" pitchFamily="18" charset="0"/>
              </a:rPr>
              <a:t>играть в прятки, научить хорошо прятаться и уметь </a:t>
            </a:r>
            <a:r>
              <a:rPr lang="ru-RU" sz="5500" dirty="0">
                <a:solidFill>
                  <a:srgbClr val="333333"/>
                </a:solidFill>
                <a:latin typeface="Times New Roman" panose="02020603050405020304" pitchFamily="18" charset="0"/>
                <a:ea typeface="Times New Roman"/>
                <a:cs typeface="Times New Roman" panose="02020603050405020304" pitchFamily="18" charset="0"/>
              </a:rPr>
              <a:t>отыскать соперника. </a:t>
            </a:r>
            <a:r>
              <a:rPr lang="ru-RU" sz="5500" dirty="0" smtClean="0">
                <a:solidFill>
                  <a:srgbClr val="333333"/>
                </a:solidFill>
                <a:latin typeface="Times New Roman" panose="02020603050405020304" pitchFamily="18" charset="0"/>
                <a:ea typeface="Times New Roman"/>
                <a:cs typeface="Times New Roman" panose="02020603050405020304" pitchFamily="18" charset="0"/>
              </a:rPr>
              <a:t>Завязывайте </a:t>
            </a:r>
            <a:r>
              <a:rPr lang="ru-RU" sz="5500" dirty="0">
                <a:solidFill>
                  <a:srgbClr val="333333"/>
                </a:solidFill>
                <a:latin typeface="Times New Roman" panose="02020603050405020304" pitchFamily="18" charset="0"/>
                <a:ea typeface="Times New Roman"/>
                <a:cs typeface="Times New Roman" panose="02020603050405020304" pitchFamily="18" charset="0"/>
              </a:rPr>
              <a:t>глаза друг другу </a:t>
            </a:r>
            <a:r>
              <a:rPr lang="ru-RU" sz="5500" dirty="0" smtClean="0">
                <a:solidFill>
                  <a:srgbClr val="333333"/>
                </a:solidFill>
                <a:latin typeface="Times New Roman" panose="02020603050405020304" pitchFamily="18" charset="0"/>
                <a:ea typeface="Times New Roman"/>
                <a:cs typeface="Times New Roman" panose="02020603050405020304" pitchFamily="18" charset="0"/>
              </a:rPr>
              <a:t>по - очереди </a:t>
            </a:r>
            <a:r>
              <a:rPr lang="ru-RU" sz="5500" dirty="0">
                <a:solidFill>
                  <a:srgbClr val="333333"/>
                </a:solidFill>
                <a:latin typeface="Times New Roman" panose="02020603050405020304" pitchFamily="18" charset="0"/>
                <a:ea typeface="Times New Roman"/>
                <a:cs typeface="Times New Roman" panose="02020603050405020304" pitchFamily="18" charset="0"/>
              </a:rPr>
              <a:t>и учить запоминать дорогу, которой ведут, определять запахи или звуки.</a:t>
            </a:r>
            <a:endParaRPr lang="ru-RU" sz="5500" dirty="0">
              <a:latin typeface="Times New Roman" panose="02020603050405020304" pitchFamily="18" charset="0"/>
              <a:ea typeface="Calibri"/>
              <a:cs typeface="Times New Roman" panose="02020603050405020304" pitchFamily="18" charset="0"/>
            </a:endParaRPr>
          </a:p>
          <a:p>
            <a:pPr marL="514350" indent="-514350">
              <a:lnSpc>
                <a:spcPct val="120000"/>
              </a:lnSpc>
              <a:spcBef>
                <a:spcPts val="0"/>
              </a:spcBef>
              <a:spcAft>
                <a:spcPts val="0"/>
              </a:spcAft>
              <a:buFont typeface="+mj-lt"/>
              <a:buAutoNum type="arabicPeriod"/>
            </a:pPr>
            <a:r>
              <a:rPr lang="ru-RU" sz="5500" dirty="0">
                <a:solidFill>
                  <a:srgbClr val="333333"/>
                </a:solidFill>
                <a:latin typeface="Times New Roman" panose="02020603050405020304" pitchFamily="18" charset="0"/>
                <a:ea typeface="Times New Roman"/>
                <a:cs typeface="Times New Roman" panose="02020603050405020304" pitchFamily="18" charset="0"/>
              </a:rPr>
              <a:t> </a:t>
            </a:r>
            <a:r>
              <a:rPr lang="ru-RU" sz="5500" dirty="0" smtClean="0">
                <a:solidFill>
                  <a:srgbClr val="333333"/>
                </a:solidFill>
                <a:latin typeface="Times New Roman" panose="02020603050405020304" pitchFamily="18" charset="0"/>
                <a:ea typeface="Times New Roman"/>
                <a:cs typeface="Times New Roman" panose="02020603050405020304" pitchFamily="18" charset="0"/>
              </a:rPr>
              <a:t>С </a:t>
            </a:r>
            <a:r>
              <a:rPr lang="ru-RU" sz="5500" dirty="0">
                <a:solidFill>
                  <a:srgbClr val="333333"/>
                </a:solidFill>
                <a:latin typeface="Times New Roman" panose="02020603050405020304" pitchFamily="18" charset="0"/>
                <a:ea typeface="Times New Roman"/>
                <a:cs typeface="Times New Roman" panose="02020603050405020304" pitchFamily="18" charset="0"/>
              </a:rPr>
              <a:t>ребенком постарше полезно </a:t>
            </a:r>
            <a:r>
              <a:rPr lang="ru-RU" sz="5500" b="1" dirty="0">
                <a:solidFill>
                  <a:srgbClr val="333333"/>
                </a:solidFill>
                <a:latin typeface="Times New Roman" panose="02020603050405020304" pitchFamily="18" charset="0"/>
                <a:ea typeface="Times New Roman"/>
                <a:cs typeface="Times New Roman" panose="02020603050405020304" pitchFamily="18" charset="0"/>
              </a:rPr>
              <a:t>играть в “горячо-холодно” или поиски клада</a:t>
            </a:r>
            <a:r>
              <a:rPr lang="ru-RU" sz="5500" dirty="0">
                <a:solidFill>
                  <a:srgbClr val="333333"/>
                </a:solidFill>
                <a:latin typeface="Times New Roman" panose="02020603050405020304" pitchFamily="18" charset="0"/>
                <a:ea typeface="Times New Roman"/>
                <a:cs typeface="Times New Roman" panose="02020603050405020304" pitchFamily="18" charset="0"/>
              </a:rPr>
              <a:t>. Такие игры разовьют наблюдательность и внимание</a:t>
            </a:r>
            <a:r>
              <a:rPr lang="ru-RU" sz="5500" dirty="0" smtClean="0">
                <a:solidFill>
                  <a:srgbClr val="333333"/>
                </a:solidFill>
                <a:latin typeface="Times New Roman" panose="02020603050405020304" pitchFamily="18" charset="0"/>
                <a:ea typeface="Times New Roman"/>
                <a:cs typeface="Times New Roman" panose="02020603050405020304" pitchFamily="18" charset="0"/>
              </a:rPr>
              <a:t>.</a:t>
            </a:r>
            <a:endParaRPr lang="ru-RU" sz="5500" dirty="0" smtClean="0">
              <a:latin typeface="Times New Roman" panose="02020603050405020304" pitchFamily="18" charset="0"/>
              <a:ea typeface="Times New Roman"/>
              <a:cs typeface="Times New Roman" panose="02020603050405020304" pitchFamily="18" charset="0"/>
            </a:endParaRPr>
          </a:p>
          <a:p>
            <a:pPr marL="0" indent="0">
              <a:lnSpc>
                <a:spcPct val="120000"/>
              </a:lnSpc>
              <a:spcBef>
                <a:spcPts val="0"/>
              </a:spcBef>
              <a:spcAft>
                <a:spcPts val="0"/>
              </a:spcAft>
              <a:buNone/>
            </a:pPr>
            <a:r>
              <a:rPr lang="ru-RU" sz="4900" i="1" dirty="0" smtClean="0">
                <a:solidFill>
                  <a:srgbClr val="333333"/>
                </a:solidFill>
                <a:latin typeface="Times New Roman" panose="02020603050405020304" pitchFamily="18" charset="0"/>
                <a:ea typeface="Times New Roman"/>
                <a:cs typeface="Times New Roman" panose="02020603050405020304" pitchFamily="18" charset="0"/>
              </a:rPr>
              <a:t>В </a:t>
            </a:r>
            <a:r>
              <a:rPr lang="ru-RU" sz="4900" i="1" dirty="0">
                <a:solidFill>
                  <a:srgbClr val="333333"/>
                </a:solidFill>
                <a:latin typeface="Times New Roman" panose="02020603050405020304" pitchFamily="18" charset="0"/>
                <a:ea typeface="Times New Roman"/>
                <a:cs typeface="Times New Roman" panose="02020603050405020304" pitchFamily="18" charset="0"/>
              </a:rPr>
              <a:t>процессе таких игр учите ребенка правильно формулировать вопросы и четко проговаривать собственные мысли, запоминать местность и уметь рассказать о ней доступно и используя ориентиры.</a:t>
            </a:r>
            <a:endParaRPr lang="ru-RU" sz="4900" i="1" dirty="0">
              <a:latin typeface="Times New Roman" panose="02020603050405020304" pitchFamily="18" charset="0"/>
              <a:ea typeface="Calibri"/>
              <a:cs typeface="Times New Roman" panose="02020603050405020304" pitchFamily="18" charset="0"/>
            </a:endParaRPr>
          </a:p>
          <a:p>
            <a:pPr marL="514350" lvl="0" indent="-514350">
              <a:lnSpc>
                <a:spcPct val="120000"/>
              </a:lnSpc>
              <a:spcBef>
                <a:spcPts val="0"/>
              </a:spcBef>
              <a:spcAft>
                <a:spcPts val="0"/>
              </a:spcAft>
              <a:buFont typeface="+mj-lt"/>
              <a:buAutoNum type="arabicPeriod"/>
              <a:tabLst>
                <a:tab pos="457200" algn="l"/>
              </a:tabLst>
            </a:pPr>
            <a:r>
              <a:rPr lang="ru-RU" sz="5500" dirty="0" smtClean="0">
                <a:solidFill>
                  <a:srgbClr val="333333"/>
                </a:solidFill>
                <a:latin typeface="Times New Roman" panose="02020603050405020304" pitchFamily="18" charset="0"/>
                <a:ea typeface="Times New Roman"/>
                <a:cs typeface="Times New Roman" panose="02020603050405020304" pitchFamily="18" charset="0"/>
              </a:rPr>
              <a:t>С </a:t>
            </a:r>
            <a:r>
              <a:rPr lang="ru-RU" sz="5500" dirty="0">
                <a:solidFill>
                  <a:srgbClr val="333333"/>
                </a:solidFill>
                <a:latin typeface="Times New Roman" panose="02020603050405020304" pitchFamily="18" charset="0"/>
                <a:ea typeface="Times New Roman"/>
                <a:cs typeface="Times New Roman" panose="02020603050405020304" pitchFamily="18" charset="0"/>
              </a:rPr>
              <a:t>самого маленького возраста </a:t>
            </a:r>
            <a:r>
              <a:rPr lang="ru-RU" sz="5500" dirty="0" smtClean="0">
                <a:solidFill>
                  <a:srgbClr val="333333"/>
                </a:solidFill>
                <a:latin typeface="Times New Roman" panose="02020603050405020304" pitchFamily="18" charset="0"/>
                <a:ea typeface="Times New Roman"/>
                <a:cs typeface="Times New Roman" panose="02020603050405020304" pitchFamily="18" charset="0"/>
              </a:rPr>
              <a:t>рассказывайте </a:t>
            </a:r>
            <a:r>
              <a:rPr lang="ru-RU" sz="5500" dirty="0">
                <a:solidFill>
                  <a:srgbClr val="333333"/>
                </a:solidFill>
                <a:latin typeface="Times New Roman" panose="02020603050405020304" pitchFamily="18" charset="0"/>
                <a:ea typeface="Times New Roman"/>
                <a:cs typeface="Times New Roman" panose="02020603050405020304" pitchFamily="18" charset="0"/>
              </a:rPr>
              <a:t>ребенку причины реакций людей на то или иное действие, </a:t>
            </a:r>
            <a:r>
              <a:rPr lang="ru-RU" sz="5500" dirty="0" smtClean="0">
                <a:solidFill>
                  <a:srgbClr val="333333"/>
                </a:solidFill>
                <a:latin typeface="Times New Roman" panose="02020603050405020304" pitchFamily="18" charset="0"/>
                <a:ea typeface="Times New Roman"/>
                <a:cs typeface="Times New Roman" panose="02020603050405020304" pitchFamily="18" charset="0"/>
              </a:rPr>
              <a:t>старайтесь </a:t>
            </a:r>
            <a:r>
              <a:rPr lang="ru-RU" sz="5500" dirty="0">
                <a:solidFill>
                  <a:srgbClr val="333333"/>
                </a:solidFill>
                <a:latin typeface="Times New Roman" panose="02020603050405020304" pitchFamily="18" charset="0"/>
                <a:ea typeface="Times New Roman"/>
                <a:cs typeface="Times New Roman" panose="02020603050405020304" pitchFamily="18" charset="0"/>
              </a:rPr>
              <a:t>преподать азы психологии, чтения по лицу, объяснять причины поступков других людей. Начать можно с себя, например</a:t>
            </a:r>
            <a:r>
              <a:rPr lang="ru-RU" sz="5500" dirty="0" smtClean="0">
                <a:solidFill>
                  <a:srgbClr val="333333"/>
                </a:solidFill>
                <a:latin typeface="Times New Roman" panose="02020603050405020304" pitchFamily="18" charset="0"/>
                <a:ea typeface="Times New Roman"/>
                <a:cs typeface="Times New Roman" panose="02020603050405020304" pitchFamily="18" charset="0"/>
              </a:rPr>
              <a:t>.</a:t>
            </a:r>
            <a:endParaRPr lang="ru-RU" sz="5500" dirty="0">
              <a:latin typeface="Times New Roman" panose="02020603050405020304" pitchFamily="18" charset="0"/>
              <a:ea typeface="Calibri"/>
              <a:cs typeface="Times New Roman" panose="02020603050405020304" pitchFamily="18" charset="0"/>
            </a:endParaRPr>
          </a:p>
          <a:p>
            <a:pPr marL="514350" lvl="0" indent="-514350">
              <a:lnSpc>
                <a:spcPct val="120000"/>
              </a:lnSpc>
              <a:spcBef>
                <a:spcPts val="0"/>
              </a:spcBef>
              <a:spcAft>
                <a:spcPts val="0"/>
              </a:spcAft>
              <a:buFont typeface="+mj-lt"/>
              <a:buAutoNum type="arabicPeriod"/>
              <a:tabLst>
                <a:tab pos="457200" algn="l"/>
              </a:tabLst>
            </a:pPr>
            <a:r>
              <a:rPr lang="ru-RU" sz="5500" dirty="0">
                <a:solidFill>
                  <a:srgbClr val="333333"/>
                </a:solidFill>
                <a:latin typeface="Times New Roman" panose="02020603050405020304" pitchFamily="18" charset="0"/>
                <a:ea typeface="Times New Roman"/>
                <a:cs typeface="Times New Roman" panose="02020603050405020304" pitchFamily="18" charset="0"/>
              </a:rPr>
              <a:t>Рассказать, что такое обман и когда и как его нужно применять. Вовремя сказанное “Сейчас папа подойдет и поговорит с вами” может спасти жизнь.</a:t>
            </a:r>
            <a:endParaRPr lang="ru-RU" sz="5500" dirty="0">
              <a:latin typeface="Times New Roman" panose="02020603050405020304" pitchFamily="18" charset="0"/>
              <a:ea typeface="Calibri"/>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31625517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388</TotalTime>
  <Words>1292</Words>
  <Application>Microsoft Office PowerPoint</Application>
  <PresentationFormat>Экран (4:3)</PresentationFormat>
  <Paragraphs>123</Paragraphs>
  <Slides>55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Изящная</vt:lpstr>
      <vt:lpstr> Общее родительское собрание  «Взаимная ответственность  детского сада  и родителей за сохранность жизни и здоровья детей. Обучение детей правилам личной безопасности».   30.09.2014.  МАДОУ №59</vt:lpstr>
      <vt:lpstr>«Взаимная ответственность  детского сада  и родителей за сохранность жизни и здоровья детей. Обучение детей правилам личной безопасности».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Обучайте детей правилам поведения при пожаре</vt:lpstr>
      <vt:lpstr>Гулять надо уметь                              правильно.</vt:lpstr>
      <vt:lpstr>Презентация PowerPoint</vt:lpstr>
      <vt:lpstr>– Мальчик (или девочка), а как мне проехать? .. А не хочешь ли ты прокатиться?..</vt:lpstr>
      <vt:lpstr>«Не вступать ни в какие разговоры с незнакомцем, немедленно отойти от него туда, где есть люди!».</vt:lpstr>
      <vt:lpstr>Все правила личной безопасности можно свести к одному короткому слову – «НЕТ».</vt:lpstr>
      <vt:lpstr> ПО ДОРОГЕ ИЗ ДЕТ.САДА НЕ ОСТАВЛЯЙТЕ  ОДНОГО РЕБЕНКА НА УЛИЦЕ. </vt:lpstr>
      <vt:lpstr> НЕ играть на улице с наступлением темноты.</vt:lpstr>
      <vt:lpstr>НЕ впускать незнакомца в дом. </vt:lpstr>
      <vt:lpstr> НЕ ходить никуда с незнакомыми людьми.</vt:lpstr>
      <vt:lpstr> НЕ садиться в машину с незнакомцем. </vt:lpstr>
      <vt:lpstr>Есть ещё несколько правила, которые надо обязательно соблюдать. </vt:lpstr>
      <vt:lpstr>Во-первых, нельзя заходить в подъезд, если за тобой идет незнакомый человек. Сделай вид, что ты что-то забыл, и задержись на улице. Если странный человек стоит возле подъезда, лучше пережди или попроси знакомых, соседей, чтобы проводили. </vt:lpstr>
      <vt:lpstr>Презентация PowerPoint</vt:lpstr>
      <vt:lpstr> Во-вторых, не подходи к квартире и не открывай ее, если кто-то незнакомый находится в подъезде. Уйди из подъезда и подожди, пока незнакомец выйдет на улицу, после чего позвони соседям и попроси их проверить, нет ли посторонних на других этажах. </vt:lpstr>
      <vt:lpstr>Презентация PowerPoint</vt:lpstr>
      <vt:lpstr> При угрозе нападения подними шум, привлекай внимание соседей (свисти, разбей стекло, звони, стучи в двери, кричи «Пожар!», «Помогите!»), постарайся выскочить на улицу. Проявляй внимание и бдительность. Старайся заметить возможную опасность и избежать ее. </vt:lpstr>
      <vt:lpstr>Если в доме есть лифт, необходимо соблюдать дополнительные меры безопасности: </vt:lpstr>
      <vt:lpstr>Вызвав лифт, не следует заходить в него, если там уже есть подозрительный пассажир.     Нельзя стоять в кабине спиной к попутчику.  </vt:lpstr>
      <vt:lpstr>Подвергшись нападению, необходимо защищаться, прыгать, стучать по стенкам кабины, стараться нажать кнопки вызова диспетчера и «стоп». По возможности надо попытаться выскочить на площадку или улицу и позвать на помощь. Но лучшее правило – не заходить в лифт с незнакомыми людьми. </vt:lpstr>
      <vt:lpstr>Презентация PowerPoint</vt:lpstr>
      <vt:lpstr>Пользуйтесь домофоном, чтобы вас встретили в подъезде. </vt:lpstr>
      <vt:lpstr>   Безопасность жизнедеятельности ребенка.  Один дома.  </vt:lpstr>
      <vt:lpstr>Зачастую, выйдя во двор погулять, мы сталкиваемся с различными ситуациями и, не зная, как поступить, руководствуемся не разумом, а эмоциями. Так, например, встретив дружелюбную соседку с большой собачкой, стараемся ее погладить или протянуть руку. А песик без поводка и намордника не поймет жеста вежливости. Был случай, когда на меня бросилась собака и больно укусила за ногу. Ей не понравилось, что я проезжал мимо на велосипеде. Тогда я уяснил, что животным могут не понравиться какие-то твои действия, которые тебе кажутся безобидными. </vt:lpstr>
      <vt:lpstr>В случае нападения собаки следует: </vt:lpstr>
      <vt:lpstr>• развернуться к собаке боком и громко отдать несколько команд («Фу!», «Нельзя!», «Сидеть!», «Лежать!»); • не делая резких движений, позвать хозяина (если он недалеко); • если рядом никого нет, немедленно уходить от собаки, не ускоряя движения; </vt:lpstr>
      <vt:lpstr>• нельзя кричать, махать руками, бросать камни и палки, смотреть собаке в глаза;  • если собака готовится к прыжку (приседает), надо прижать подбородок к груди и выставить вперед локти; </vt:lpstr>
      <vt:lpstr>• в случае укуса немедленно обратиться в травм. пункт. </vt:lpstr>
      <vt:lpstr>Чтобы вдруг не настигла стихия, Не накрыла внезапно беда, Мы должны принять меры такие, Чтоб отпор был готов ей всегда! Для победы решенья ищите, Пред бедою нельзя отступать, Наши знания вы получите И умейте вы их применять! </vt:lpstr>
      <vt:lpstr>ДОМАШНЕЕ    ЗАДАНИЕ</vt:lpstr>
      <vt:lpstr>Презентация PowerPoint</vt:lpstr>
      <vt:lpstr>Презентация PowerPoint</vt:lpstr>
      <vt:lpstr>Школа Безопасности!!!</vt:lpstr>
      <vt:lpstr>Уголки  безопасности</vt:lpstr>
      <vt:lpstr>   Уголки  безопасности</vt:lpstr>
      <vt:lpstr>Дорога, дорога……</vt:lpstr>
      <vt:lpstr>День БЕЗОПАСНОСТИ</vt:lpstr>
      <vt:lpstr>        День БЕЗОПАСНОСТИ</vt:lpstr>
      <vt:lpstr>В гостях  команда  юных пожарных</vt:lpstr>
      <vt:lpstr>    Пешеход на переход</vt:lpstr>
      <vt:lpstr>Презентация PowerPoint</vt:lpstr>
      <vt:lpstr>Страна дорожных знаков!</vt:lpstr>
      <vt:lpstr> Дорожно-постовая служба</vt:lpstr>
      <vt:lpstr>Кресло в машине –  гарантия безопасности вашего ребенка!</vt:lpstr>
      <vt:lpstr>Решение собрания</vt:lpstr>
    </vt:vector>
  </TitlesOfParts>
  <Company>Krokoz™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Меры безопасности ребёнка в подъезде, во дворе.</dc:title>
  <dc:creator>Ольга</dc:creator>
  <cp:lastModifiedBy>uwer</cp:lastModifiedBy>
  <cp:revision>43</cp:revision>
  <dcterms:created xsi:type="dcterms:W3CDTF">2014-02-19T17:45:07Z</dcterms:created>
  <dcterms:modified xsi:type="dcterms:W3CDTF">2014-10-01T03:55:48Z</dcterms:modified>
</cp:coreProperties>
</file>